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9" r:id="rId11"/>
    <p:sldId id="267" r:id="rId12"/>
    <p:sldId id="275" r:id="rId13"/>
    <p:sldId id="268" r:id="rId14"/>
  </p:sldIdLst>
  <p:sldSz cx="18288000" cy="10287000"/>
  <p:notesSz cx="6858000" cy="9144000"/>
  <p:embeddedFontLst>
    <p:embeddedFont>
      <p:font typeface="Canva Sans Bold" panose="020B0604020202020204" charset="0"/>
      <p:regular r:id="rId15"/>
    </p:embeddedFont>
    <p:embeddedFont>
      <p:font typeface="Telegraf" panose="020B0604020202020204" charset="0"/>
      <p:regular r:id="rId16"/>
    </p:embeddedFont>
    <p:embeddedFont>
      <p:font typeface="Telegraf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1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hyperlink" Target="https://foto.wuestenigel.com/human-hand-writing-leader-on-whiteboard/" TargetMode="Externa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hyperlink" Target="https://foto.wuestenigel.com/human-hand-writing-leader-on-whiteboard/" TargetMode="Externa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mailto:arshisiddiqui355@gmail.com" TargetMode="Externa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11/relationships/webextension" Target="../webextensions/webextension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hyperlink" Target="https://www.pngall.com/target-png/download/128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1/relationships/webextension" Target="../webextensions/webextension2.xml"/><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91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7902916" y="1413278"/>
            <a:ext cx="7457918" cy="6061254"/>
          </a:xfrm>
          <a:custGeom>
            <a:avLst/>
            <a:gdLst/>
            <a:ahLst/>
            <a:cxnLst/>
            <a:rect l="l" t="t" r="r" b="b"/>
            <a:pathLst>
              <a:path w="7457918" h="6061254">
                <a:moveTo>
                  <a:pt x="0" y="0"/>
                </a:moveTo>
                <a:lnTo>
                  <a:pt x="7457918" y="0"/>
                </a:lnTo>
                <a:lnTo>
                  <a:pt x="7457918" y="6061253"/>
                </a:lnTo>
                <a:lnTo>
                  <a:pt x="0" y="6061253"/>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6239769"/>
            <a:ext cx="6045147" cy="142885"/>
          </a:xfrm>
          <a:custGeom>
            <a:avLst/>
            <a:gdLst/>
            <a:ahLst/>
            <a:cxnLst/>
            <a:rect l="l" t="t" r="r" b="b"/>
            <a:pathLst>
              <a:path w="6045147" h="142885">
                <a:moveTo>
                  <a:pt x="0" y="0"/>
                </a:moveTo>
                <a:lnTo>
                  <a:pt x="6045147" y="0"/>
                </a:lnTo>
                <a:lnTo>
                  <a:pt x="6045147" y="142885"/>
                </a:lnTo>
                <a:lnTo>
                  <a:pt x="0" y="1428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28700" y="2072732"/>
            <a:ext cx="3789818" cy="3708631"/>
          </a:xfrm>
          <a:custGeom>
            <a:avLst/>
            <a:gdLst/>
            <a:ahLst/>
            <a:cxnLst/>
            <a:rect l="l" t="t" r="r" b="b"/>
            <a:pathLst>
              <a:path w="3789818" h="3708631">
                <a:moveTo>
                  <a:pt x="0" y="0"/>
                </a:moveTo>
                <a:lnTo>
                  <a:pt x="3789818" y="0"/>
                </a:lnTo>
                <a:lnTo>
                  <a:pt x="3789818" y="3708631"/>
                </a:lnTo>
                <a:lnTo>
                  <a:pt x="0" y="3708631"/>
                </a:lnTo>
                <a:lnTo>
                  <a:pt x="0" y="0"/>
                </a:lnTo>
                <a:close/>
              </a:path>
            </a:pathLst>
          </a:custGeom>
          <a:blipFill>
            <a:blip r:embed="rId9"/>
            <a:stretch>
              <a:fillRect/>
            </a:stretch>
          </a:blipFill>
        </p:spPr>
      </p:sp>
      <p:sp>
        <p:nvSpPr>
          <p:cNvPr id="8" name="Freeform 8"/>
          <p:cNvSpPr/>
          <p:nvPr/>
        </p:nvSpPr>
        <p:spPr>
          <a:xfrm>
            <a:off x="9756432" y="1791250"/>
            <a:ext cx="7848164" cy="4519961"/>
          </a:xfrm>
          <a:custGeom>
            <a:avLst/>
            <a:gdLst/>
            <a:ahLst/>
            <a:cxnLst/>
            <a:rect l="l" t="t" r="r" b="b"/>
            <a:pathLst>
              <a:path w="7848164" h="4519961">
                <a:moveTo>
                  <a:pt x="0" y="0"/>
                </a:moveTo>
                <a:lnTo>
                  <a:pt x="7848164" y="0"/>
                </a:lnTo>
                <a:lnTo>
                  <a:pt x="7848164" y="4519962"/>
                </a:lnTo>
                <a:lnTo>
                  <a:pt x="0" y="4519962"/>
                </a:lnTo>
                <a:lnTo>
                  <a:pt x="0" y="0"/>
                </a:lnTo>
                <a:close/>
              </a:path>
            </a:pathLst>
          </a:custGeom>
          <a:blipFill>
            <a:blip r:embed="rId10"/>
            <a:stretch>
              <a:fillRect/>
            </a:stretch>
          </a:blipFill>
        </p:spPr>
      </p:sp>
      <p:sp>
        <p:nvSpPr>
          <p:cNvPr id="9" name="Freeform 9"/>
          <p:cNvSpPr/>
          <p:nvPr/>
        </p:nvSpPr>
        <p:spPr>
          <a:xfrm>
            <a:off x="8398065" y="3152820"/>
            <a:ext cx="7691225" cy="4384581"/>
          </a:xfrm>
          <a:custGeom>
            <a:avLst/>
            <a:gdLst/>
            <a:ahLst/>
            <a:cxnLst/>
            <a:rect l="l" t="t" r="r" b="b"/>
            <a:pathLst>
              <a:path w="7691225" h="4384581">
                <a:moveTo>
                  <a:pt x="0" y="0"/>
                </a:moveTo>
                <a:lnTo>
                  <a:pt x="7691225" y="0"/>
                </a:lnTo>
                <a:lnTo>
                  <a:pt x="7691225" y="4384581"/>
                </a:lnTo>
                <a:lnTo>
                  <a:pt x="0" y="4384581"/>
                </a:lnTo>
                <a:lnTo>
                  <a:pt x="0" y="0"/>
                </a:lnTo>
                <a:close/>
              </a:path>
            </a:pathLst>
          </a:custGeom>
          <a:blipFill>
            <a:blip r:embed="rId11"/>
            <a:stretch>
              <a:fillRect/>
            </a:stretch>
          </a:blipFill>
        </p:spPr>
      </p:sp>
      <p:sp>
        <p:nvSpPr>
          <p:cNvPr id="10" name="Freeform 10"/>
          <p:cNvSpPr/>
          <p:nvPr/>
        </p:nvSpPr>
        <p:spPr>
          <a:xfrm>
            <a:off x="6638094" y="3850368"/>
            <a:ext cx="7691225" cy="4384581"/>
          </a:xfrm>
          <a:custGeom>
            <a:avLst/>
            <a:gdLst/>
            <a:ahLst/>
            <a:cxnLst/>
            <a:rect l="l" t="t" r="r" b="b"/>
            <a:pathLst>
              <a:path w="7691225" h="4384581">
                <a:moveTo>
                  <a:pt x="0" y="0"/>
                </a:moveTo>
                <a:lnTo>
                  <a:pt x="7691226" y="0"/>
                </a:lnTo>
                <a:lnTo>
                  <a:pt x="7691226" y="4384582"/>
                </a:lnTo>
                <a:lnTo>
                  <a:pt x="0" y="4384582"/>
                </a:lnTo>
                <a:lnTo>
                  <a:pt x="0" y="0"/>
                </a:lnTo>
                <a:close/>
              </a:path>
            </a:pathLst>
          </a:custGeom>
          <a:blipFill>
            <a:blip r:embed="rId11"/>
            <a:stretch>
              <a:fillRect/>
            </a:stretch>
          </a:blipFill>
        </p:spPr>
      </p:sp>
      <p:sp>
        <p:nvSpPr>
          <p:cNvPr id="11" name="TextBox 11"/>
          <p:cNvSpPr txBox="1"/>
          <p:nvPr/>
        </p:nvSpPr>
        <p:spPr>
          <a:xfrm>
            <a:off x="-469342" y="5973247"/>
            <a:ext cx="7107436" cy="1479123"/>
          </a:xfrm>
          <a:prstGeom prst="rect">
            <a:avLst/>
          </a:prstGeom>
        </p:spPr>
        <p:txBody>
          <a:bodyPr lIns="0" tIns="0" rIns="0" bIns="0" rtlCol="0" anchor="t">
            <a:spAutoFit/>
          </a:bodyPr>
          <a:lstStyle/>
          <a:p>
            <a:pPr algn="ctr">
              <a:lnSpc>
                <a:spcPts val="12880"/>
              </a:lnSpc>
            </a:pPr>
            <a:r>
              <a:rPr lang="en-US" sz="7200" dirty="0">
                <a:solidFill>
                  <a:srgbClr val="F4E7E7"/>
                </a:solidFill>
                <a:latin typeface="Canva Sans Bold"/>
              </a:rPr>
              <a:t>ATLIQ MART</a:t>
            </a:r>
          </a:p>
        </p:txBody>
      </p:sp>
      <p:sp>
        <p:nvSpPr>
          <p:cNvPr id="12" name="TextBox 12"/>
          <p:cNvSpPr txBox="1"/>
          <p:nvPr/>
        </p:nvSpPr>
        <p:spPr>
          <a:xfrm>
            <a:off x="62373" y="7468775"/>
            <a:ext cx="6913615" cy="874214"/>
          </a:xfrm>
          <a:prstGeom prst="rect">
            <a:avLst/>
          </a:prstGeom>
        </p:spPr>
        <p:txBody>
          <a:bodyPr wrap="square" lIns="0" tIns="0" rIns="0" bIns="0" rtlCol="0" anchor="t">
            <a:spAutoFit/>
          </a:bodyPr>
          <a:lstStyle/>
          <a:p>
            <a:pPr algn="ctr">
              <a:lnSpc>
                <a:spcPts val="7279"/>
              </a:lnSpc>
            </a:pPr>
            <a:r>
              <a:rPr lang="en-US" sz="5199" dirty="0">
                <a:solidFill>
                  <a:srgbClr val="737373"/>
                </a:solidFill>
                <a:latin typeface="Canva Sans Bold"/>
              </a:rPr>
              <a:t>Supply Chain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152400" y="278329"/>
            <a:ext cx="17259300" cy="9286429"/>
            <a:chOff x="0" y="0"/>
            <a:chExt cx="4545659" cy="2445808"/>
          </a:xfrm>
        </p:grpSpPr>
        <p:sp>
          <p:nvSpPr>
            <p:cNvPr id="4" name="Freeform 4"/>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4E7E7"/>
            </a:solidFill>
            <a:ln cap="sq">
              <a:noFill/>
              <a:prstDash val="solid"/>
              <a:miter/>
            </a:ln>
          </p:spPr>
        </p:sp>
        <p:sp>
          <p:nvSpPr>
            <p:cNvPr id="5" name="TextBox 5"/>
            <p:cNvSpPr txBox="1"/>
            <p:nvPr/>
          </p:nvSpPr>
          <p:spPr>
            <a:xfrm>
              <a:off x="0" y="-85725"/>
              <a:ext cx="4545659" cy="2531533"/>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7924801" y="2324100"/>
            <a:ext cx="9212347" cy="6728560"/>
            <a:chOff x="-3363132" y="-2237238"/>
            <a:chExt cx="4175932" cy="3050038"/>
          </a:xfrm>
        </p:grpSpPr>
        <p:sp>
          <p:nvSpPr>
            <p:cNvPr id="23" name="Freeform 23"/>
            <p:cNvSpPr/>
            <p:nvPr/>
          </p:nvSpPr>
          <p:spPr>
            <a:xfrm>
              <a:off x="-3363132" y="-2237238"/>
              <a:ext cx="4175932" cy="2354829"/>
            </a:xfrm>
            <a:custGeom>
              <a:avLst/>
              <a:gdLst/>
              <a:ahLst/>
              <a:cxnLst/>
              <a:rect l="l" t="t" r="r" b="b"/>
              <a:pathLst>
                <a:path w="812800" h="812800">
                  <a:moveTo>
                    <a:pt x="86353" y="0"/>
                  </a:moveTo>
                  <a:lnTo>
                    <a:pt x="726447" y="0"/>
                  </a:lnTo>
                  <a:cubicBezTo>
                    <a:pt x="749349" y="0"/>
                    <a:pt x="771313" y="9098"/>
                    <a:pt x="787508" y="25292"/>
                  </a:cubicBezTo>
                  <a:cubicBezTo>
                    <a:pt x="803702" y="41487"/>
                    <a:pt x="812800" y="63451"/>
                    <a:pt x="812800" y="86353"/>
                  </a:cubicBezTo>
                  <a:lnTo>
                    <a:pt x="812800" y="726447"/>
                  </a:lnTo>
                  <a:cubicBezTo>
                    <a:pt x="812800" y="749349"/>
                    <a:pt x="803702" y="771313"/>
                    <a:pt x="787508" y="787508"/>
                  </a:cubicBezTo>
                  <a:cubicBezTo>
                    <a:pt x="771313" y="803702"/>
                    <a:pt x="749349" y="812800"/>
                    <a:pt x="726447" y="812800"/>
                  </a:cubicBezTo>
                  <a:lnTo>
                    <a:pt x="86353" y="812800"/>
                  </a:lnTo>
                  <a:cubicBezTo>
                    <a:pt x="63451" y="812800"/>
                    <a:pt x="41487" y="803702"/>
                    <a:pt x="25292" y="787508"/>
                  </a:cubicBezTo>
                  <a:cubicBezTo>
                    <a:pt x="9098" y="771313"/>
                    <a:pt x="0" y="749349"/>
                    <a:pt x="0" y="726447"/>
                  </a:cubicBezTo>
                  <a:lnTo>
                    <a:pt x="0" y="86353"/>
                  </a:lnTo>
                  <a:cubicBezTo>
                    <a:pt x="0" y="63451"/>
                    <a:pt x="9098" y="41487"/>
                    <a:pt x="25292" y="25292"/>
                  </a:cubicBezTo>
                  <a:cubicBezTo>
                    <a:pt x="41487" y="9098"/>
                    <a:pt x="63451" y="0"/>
                    <a:pt x="86353" y="0"/>
                  </a:cubicBezTo>
                  <a:close/>
                </a:path>
              </a:pathLst>
            </a:custGeom>
            <a:solidFill>
              <a:srgbClr val="AD2727"/>
            </a:solidFill>
          </p:spPr>
        </p:sp>
        <p:sp>
          <p:nvSpPr>
            <p:cNvPr id="24" name="TextBox 24"/>
            <p:cNvSpPr txBox="1"/>
            <p:nvPr/>
          </p:nvSpPr>
          <p:spPr>
            <a:xfrm>
              <a:off x="-1449652" y="-1004161"/>
              <a:ext cx="2262452" cy="1816961"/>
            </a:xfrm>
            <a:prstGeom prst="rect">
              <a:avLst/>
            </a:prstGeom>
          </p:spPr>
          <p:txBody>
            <a:bodyPr lIns="254000" tIns="254000" rIns="254000" bIns="254000" rtlCol="0" anchor="ctr"/>
            <a:lstStyle/>
            <a:p>
              <a:pPr algn="ctr">
                <a:lnSpc>
                  <a:spcPts val="1680"/>
                </a:lnSpc>
              </a:pPr>
              <a:endParaRPr lang="en-US" sz="1200" dirty="0">
                <a:solidFill>
                  <a:srgbClr val="F4E7E7"/>
                </a:solidFill>
                <a:latin typeface="Telegraf"/>
              </a:endParaRPr>
            </a:p>
          </p:txBody>
        </p:sp>
      </p:grpSp>
      <p:sp>
        <p:nvSpPr>
          <p:cNvPr id="27" name="TextBox 27"/>
          <p:cNvSpPr txBox="1"/>
          <p:nvPr/>
        </p:nvSpPr>
        <p:spPr>
          <a:xfrm>
            <a:off x="13534413" y="7518989"/>
            <a:ext cx="1456881" cy="1540932"/>
          </a:xfrm>
          <a:prstGeom prst="rect">
            <a:avLst/>
          </a:prstGeom>
        </p:spPr>
        <p:txBody>
          <a:bodyPr lIns="190500" tIns="190500" rIns="190500" bIns="190500" rtlCol="0" anchor="ctr"/>
          <a:lstStyle/>
          <a:p>
            <a:pPr algn="ctr">
              <a:lnSpc>
                <a:spcPts val="1680"/>
              </a:lnSpc>
            </a:pPr>
            <a:endParaRPr lang="en-US" sz="1200" dirty="0">
              <a:solidFill>
                <a:srgbClr val="FFFFFF"/>
              </a:solidFill>
              <a:latin typeface="Telegraf"/>
            </a:endParaRPr>
          </a:p>
        </p:txBody>
      </p:sp>
      <p:grpSp>
        <p:nvGrpSpPr>
          <p:cNvPr id="28" name="Group 28"/>
          <p:cNvGrpSpPr/>
          <p:nvPr/>
        </p:nvGrpSpPr>
        <p:grpSpPr>
          <a:xfrm>
            <a:off x="1294383" y="2186608"/>
            <a:ext cx="5182617" cy="3642692"/>
            <a:chOff x="0" y="-57150"/>
            <a:chExt cx="2650070" cy="2163029"/>
          </a:xfrm>
        </p:grpSpPr>
        <p:sp>
          <p:nvSpPr>
            <p:cNvPr id="29" name="Freeform 29"/>
            <p:cNvSpPr/>
            <p:nvPr/>
          </p:nvSpPr>
          <p:spPr>
            <a:xfrm>
              <a:off x="0" y="0"/>
              <a:ext cx="2650070" cy="2105879"/>
            </a:xfrm>
            <a:custGeom>
              <a:avLst/>
              <a:gdLst/>
              <a:ahLst/>
              <a:cxnLst/>
              <a:rect l="l" t="t" r="r" b="b"/>
              <a:pathLst>
                <a:path w="2650070" h="2105879">
                  <a:moveTo>
                    <a:pt x="66118" y="0"/>
                  </a:moveTo>
                  <a:lnTo>
                    <a:pt x="2583952" y="0"/>
                  </a:lnTo>
                  <a:cubicBezTo>
                    <a:pt x="2620468" y="0"/>
                    <a:pt x="2650070" y="29602"/>
                    <a:pt x="2650070" y="66118"/>
                  </a:cubicBezTo>
                  <a:lnTo>
                    <a:pt x="2650070" y="2039761"/>
                  </a:lnTo>
                  <a:cubicBezTo>
                    <a:pt x="2650070" y="2057297"/>
                    <a:pt x="2643104" y="2074114"/>
                    <a:pt x="2630704" y="2086514"/>
                  </a:cubicBezTo>
                  <a:cubicBezTo>
                    <a:pt x="2618305" y="2098913"/>
                    <a:pt x="2601487" y="2105879"/>
                    <a:pt x="2583952" y="2105879"/>
                  </a:cubicBezTo>
                  <a:lnTo>
                    <a:pt x="66118" y="2105879"/>
                  </a:lnTo>
                  <a:cubicBezTo>
                    <a:pt x="48583" y="2105879"/>
                    <a:pt x="31765" y="2098913"/>
                    <a:pt x="19366" y="2086514"/>
                  </a:cubicBezTo>
                  <a:cubicBezTo>
                    <a:pt x="6966" y="2074114"/>
                    <a:pt x="0" y="2057297"/>
                    <a:pt x="0" y="2039761"/>
                  </a:cubicBezTo>
                  <a:lnTo>
                    <a:pt x="0" y="66118"/>
                  </a:lnTo>
                  <a:cubicBezTo>
                    <a:pt x="0" y="48583"/>
                    <a:pt x="6966" y="31765"/>
                    <a:pt x="19366" y="19366"/>
                  </a:cubicBezTo>
                  <a:cubicBezTo>
                    <a:pt x="31765" y="6966"/>
                    <a:pt x="48583" y="0"/>
                    <a:pt x="66118" y="0"/>
                  </a:cubicBezTo>
                  <a:close/>
                </a:path>
              </a:pathLst>
            </a:custGeom>
            <a:solidFill>
              <a:srgbClr val="FFFFFF"/>
            </a:solidFill>
            <a:ln cap="rnd">
              <a:noFill/>
              <a:prstDash val="sysDot"/>
              <a:round/>
            </a:ln>
          </p:spPr>
        </p:sp>
        <p:sp>
          <p:nvSpPr>
            <p:cNvPr id="30" name="TextBox 30"/>
            <p:cNvSpPr txBox="1"/>
            <p:nvPr/>
          </p:nvSpPr>
          <p:spPr>
            <a:xfrm>
              <a:off x="0" y="-57150"/>
              <a:ext cx="2650070" cy="2163029"/>
            </a:xfrm>
            <a:prstGeom prst="rect">
              <a:avLst/>
            </a:prstGeom>
          </p:spPr>
          <p:txBody>
            <a:bodyPr lIns="190500" tIns="190500" rIns="190500" bIns="190500" rtlCol="0" anchor="ctr"/>
            <a:lstStyle/>
            <a:p>
              <a:pPr algn="ctr"/>
              <a:r>
                <a:rPr lang="en-US" sz="2400" dirty="0">
                  <a:solidFill>
                    <a:srgbClr val="000000"/>
                  </a:solidFill>
                  <a:latin typeface="Telegraf Bold"/>
                </a:rPr>
                <a:t>Milk, curds, and butter are among the most requested products, but their availability tends to be low relative their demand</a:t>
              </a:r>
              <a:endParaRPr lang="en-US" sz="2400" dirty="0">
                <a:solidFill>
                  <a:srgbClr val="000000"/>
                </a:solidFill>
                <a:latin typeface="Telegraf"/>
              </a:endParaRPr>
            </a:p>
          </p:txBody>
        </p:sp>
      </p:grpSp>
      <p:sp>
        <p:nvSpPr>
          <p:cNvPr id="31" name="TextBox 31"/>
          <p:cNvSpPr txBox="1"/>
          <p:nvPr/>
        </p:nvSpPr>
        <p:spPr>
          <a:xfrm>
            <a:off x="1028700" y="971550"/>
            <a:ext cx="6591300" cy="760978"/>
          </a:xfrm>
          <a:prstGeom prst="rect">
            <a:avLst/>
          </a:prstGeom>
        </p:spPr>
        <p:txBody>
          <a:bodyPr wrap="square" lIns="0" tIns="0" rIns="0" bIns="0" rtlCol="0" anchor="t">
            <a:spAutoFit/>
          </a:bodyPr>
          <a:lstStyle/>
          <a:p>
            <a:pPr algn="l">
              <a:lnSpc>
                <a:spcPts val="5759"/>
              </a:lnSpc>
            </a:pPr>
            <a:r>
              <a:rPr lang="en-US" sz="6000" b="1" dirty="0">
                <a:solidFill>
                  <a:srgbClr val="000000"/>
                </a:solidFill>
                <a:latin typeface="Telegraf"/>
              </a:rPr>
              <a:t>Product Analysis</a:t>
            </a:r>
          </a:p>
        </p:txBody>
      </p:sp>
      <p:pic>
        <p:nvPicPr>
          <p:cNvPr id="33" name="Picture 32">
            <a:extLst>
              <a:ext uri="{FF2B5EF4-FFF2-40B4-BE49-F238E27FC236}">
                <a16:creationId xmlns:a16="http://schemas.microsoft.com/office/drawing/2014/main" id="{442B1488-0EA2-F6BF-BC9F-90B319F5D89D}"/>
              </a:ext>
            </a:extLst>
          </p:cNvPr>
          <p:cNvPicPr>
            <a:picLocks noChangeAspect="1"/>
          </p:cNvPicPr>
          <p:nvPr/>
        </p:nvPicPr>
        <p:blipFill rotWithShape="1">
          <a:blip r:embed="rId3">
            <a:extLst>
              <a:ext uri="{28A0092B-C50C-407E-A947-70E740481C1C}">
                <a14:useLocalDpi xmlns:a14="http://schemas.microsoft.com/office/drawing/2010/main" val="0"/>
              </a:ext>
            </a:extLst>
          </a:blip>
          <a:srcRect l="1499" t="31096" r="3001" b="5387"/>
          <a:stretch/>
        </p:blipFill>
        <p:spPr>
          <a:xfrm>
            <a:off x="8305801" y="3197883"/>
            <a:ext cx="8687816" cy="38208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76286" flipH="1">
            <a:off x="10725214" y="-6124024"/>
            <a:ext cx="9120000" cy="13638195"/>
          </a:xfrm>
          <a:custGeom>
            <a:avLst/>
            <a:gdLst/>
            <a:ahLst/>
            <a:cxnLst/>
            <a:rect l="l" t="t" r="r" b="b"/>
            <a:pathLst>
              <a:path w="9120000" h="13638195">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sp>
        <p:nvSpPr>
          <p:cNvPr id="3" name="Freeform 3"/>
          <p:cNvSpPr/>
          <p:nvPr/>
        </p:nvSpPr>
        <p:spPr>
          <a:xfrm rot="4970031" flipH="1">
            <a:off x="-535087" y="3467902"/>
            <a:ext cx="9120000" cy="13638195"/>
          </a:xfrm>
          <a:custGeom>
            <a:avLst/>
            <a:gdLst/>
            <a:ahLst/>
            <a:cxnLst/>
            <a:rect l="l" t="t" r="r" b="b"/>
            <a:pathLst>
              <a:path w="9120000" h="13638195">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grpSp>
        <p:nvGrpSpPr>
          <p:cNvPr id="6" name="Group 6"/>
          <p:cNvGrpSpPr/>
          <p:nvPr/>
        </p:nvGrpSpPr>
        <p:grpSpPr>
          <a:xfrm>
            <a:off x="8030042" y="520425"/>
            <a:ext cx="9601609" cy="8356874"/>
            <a:chOff x="355377" y="-9342982"/>
            <a:chExt cx="5606470" cy="2890454"/>
          </a:xfrm>
        </p:grpSpPr>
        <p:sp>
          <p:nvSpPr>
            <p:cNvPr id="7" name="Freeform 7"/>
            <p:cNvSpPr/>
            <p:nvPr/>
          </p:nvSpPr>
          <p:spPr>
            <a:xfrm>
              <a:off x="468032" y="-9342982"/>
              <a:ext cx="5493815" cy="1414437"/>
            </a:xfrm>
            <a:custGeom>
              <a:avLst/>
              <a:gdLst/>
              <a:ahLst/>
              <a:cxnLst/>
              <a:rect l="l" t="t" r="r" b="b"/>
              <a:pathLst>
                <a:path w="5277816" h="2587960">
                  <a:moveTo>
                    <a:pt x="65237" y="0"/>
                  </a:moveTo>
                  <a:lnTo>
                    <a:pt x="5212579" y="0"/>
                  </a:lnTo>
                  <a:cubicBezTo>
                    <a:pt x="5248608" y="0"/>
                    <a:pt x="5277816" y="29208"/>
                    <a:pt x="5277816" y="65237"/>
                  </a:cubicBezTo>
                  <a:lnTo>
                    <a:pt x="5277816" y="2522724"/>
                  </a:lnTo>
                  <a:cubicBezTo>
                    <a:pt x="5277816" y="2558753"/>
                    <a:pt x="5248608" y="2587960"/>
                    <a:pt x="5212579" y="2587960"/>
                  </a:cubicBezTo>
                  <a:lnTo>
                    <a:pt x="65237" y="2587960"/>
                  </a:lnTo>
                  <a:cubicBezTo>
                    <a:pt x="29208" y="2587960"/>
                    <a:pt x="0" y="2558753"/>
                    <a:pt x="0" y="2522724"/>
                  </a:cubicBezTo>
                  <a:lnTo>
                    <a:pt x="0" y="65237"/>
                  </a:lnTo>
                  <a:cubicBezTo>
                    <a:pt x="0" y="29208"/>
                    <a:pt x="29208" y="0"/>
                    <a:pt x="65237" y="0"/>
                  </a:cubicBezTo>
                  <a:close/>
                </a:path>
              </a:pathLst>
            </a:custGeom>
            <a:solidFill>
              <a:srgbClr val="FFFFFF"/>
            </a:solidFill>
            <a:ln cap="rnd">
              <a:noFill/>
              <a:prstDash val="sysDot"/>
              <a:round/>
            </a:ln>
          </p:spPr>
          <p:txBody>
            <a:bodyPr/>
            <a:lstStyle/>
            <a:p>
              <a:r>
                <a:rPr lang="en-US" sz="3200" b="1" dirty="0"/>
                <a:t>[1] – To develop a plan for safety stock</a:t>
              </a:r>
            </a:p>
            <a:p>
              <a:r>
                <a:rPr lang="en-US" sz="3200" b="1" dirty="0"/>
                <a:t>        </a:t>
              </a:r>
            </a:p>
            <a:p>
              <a:r>
                <a:rPr lang="en-US" sz="2400" dirty="0"/>
                <a:t>         -Safety stock acts as a buffer amount that accounts for                           uncertainties such as: Excess demand, Suppliers delays, Inaccurate demand or inventory forecasts, Failure to place timely reorders, and Financial constraints.</a:t>
              </a:r>
            </a:p>
            <a:p>
              <a:endParaRPr lang="en-US" sz="2400" dirty="0"/>
            </a:p>
            <a:p>
              <a:r>
                <a:rPr lang="en-US" sz="2400" dirty="0"/>
                <a:t>           -Safety stock mitigates the risks and consequences of stockouts, allowing your supply chain to proceed as usual even after cycle stock runs out.</a:t>
              </a:r>
              <a:endParaRPr lang="en-IN" sz="2400" dirty="0"/>
            </a:p>
          </p:txBody>
        </p:sp>
        <p:sp>
          <p:nvSpPr>
            <p:cNvPr id="8" name="TextBox 8"/>
            <p:cNvSpPr txBox="1"/>
            <p:nvPr/>
          </p:nvSpPr>
          <p:spPr>
            <a:xfrm>
              <a:off x="355377" y="-9088114"/>
              <a:ext cx="5277816" cy="2635586"/>
            </a:xfrm>
            <a:prstGeom prst="rect">
              <a:avLst/>
            </a:prstGeom>
          </p:spPr>
          <p:txBody>
            <a:bodyPr lIns="254000" tIns="254000" rIns="254000" bIns="254000" rtlCol="0" anchor="ctr"/>
            <a:lstStyle/>
            <a:p>
              <a:pPr algn="ctr">
                <a:lnSpc>
                  <a:spcPts val="2100"/>
                </a:lnSpc>
              </a:pPr>
              <a:endParaRPr lang="en-US" sz="3200" b="1" dirty="0">
                <a:solidFill>
                  <a:srgbClr val="000000"/>
                </a:solidFill>
                <a:latin typeface="Telegraf"/>
              </a:endParaRPr>
            </a:p>
          </p:txBody>
        </p:sp>
      </p:grpSp>
      <p:grpSp>
        <p:nvGrpSpPr>
          <p:cNvPr id="15" name="Group 15"/>
          <p:cNvGrpSpPr/>
          <p:nvPr/>
        </p:nvGrpSpPr>
        <p:grpSpPr>
          <a:xfrm>
            <a:off x="709628" y="900250"/>
            <a:ext cx="6356615" cy="2262155"/>
            <a:chOff x="0" y="-104776"/>
            <a:chExt cx="7652161" cy="2018908"/>
          </a:xfrm>
        </p:grpSpPr>
        <p:sp>
          <p:nvSpPr>
            <p:cNvPr id="16" name="TextBox 16"/>
            <p:cNvSpPr txBox="1"/>
            <p:nvPr/>
          </p:nvSpPr>
          <p:spPr>
            <a:xfrm>
              <a:off x="0" y="-104776"/>
              <a:ext cx="7652161" cy="1412551"/>
            </a:xfrm>
            <a:prstGeom prst="rect">
              <a:avLst/>
            </a:prstGeom>
            <a:ln w="6350">
              <a:solidFill>
                <a:schemeClr val="tx1"/>
              </a:solidFill>
            </a:ln>
          </p:spPr>
          <p:txBody>
            <a:bodyPr wrap="square" lIns="0" tIns="0" rIns="0" bIns="0" rtlCol="0" anchor="t">
              <a:spAutoFit/>
            </a:bodyPr>
            <a:lstStyle/>
            <a:p>
              <a:pPr algn="ctr">
                <a:lnSpc>
                  <a:spcPts val="4200"/>
                </a:lnSpc>
              </a:pPr>
              <a:r>
                <a:rPr lang="en-US" sz="3000" dirty="0">
                  <a:solidFill>
                    <a:srgbClr val="F4E7E7"/>
                  </a:solidFill>
                  <a:latin typeface="Telegraf"/>
                </a:rPr>
                <a:t>[A] - Observing that Atliq Mart’s </a:t>
              </a:r>
            </a:p>
            <a:p>
              <a:pPr algn="ctr">
                <a:lnSpc>
                  <a:spcPts val="4200"/>
                </a:lnSpc>
              </a:pPr>
              <a:r>
                <a:rPr lang="en-US" sz="3000" dirty="0">
                  <a:solidFill>
                    <a:srgbClr val="F4E7E7"/>
                  </a:solidFill>
                  <a:latin typeface="Telegraf"/>
                </a:rPr>
                <a:t>product availability is always in short</a:t>
              </a:r>
            </a:p>
          </p:txBody>
        </p:sp>
        <p:sp>
          <p:nvSpPr>
            <p:cNvPr id="17" name="Freeform 17"/>
            <p:cNvSpPr/>
            <p:nvPr/>
          </p:nvSpPr>
          <p:spPr>
            <a:xfrm flipH="1">
              <a:off x="0" y="1784181"/>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a:ln w="6350">
              <a:solidFill>
                <a:schemeClr val="tx1"/>
              </a:solidFill>
            </a:ln>
          </p:spPr>
        </p:sp>
      </p:grpSp>
      <p:sp>
        <p:nvSpPr>
          <p:cNvPr id="19" name="AutoShape 18">
            <a:extLst>
              <a:ext uri="{FF2B5EF4-FFF2-40B4-BE49-F238E27FC236}">
                <a16:creationId xmlns:a16="http://schemas.microsoft.com/office/drawing/2014/main" id="{C314E419-41DA-6BA1-E41C-F5BD47AB5E1E}"/>
              </a:ext>
            </a:extLst>
          </p:cNvPr>
          <p:cNvSpPr/>
          <p:nvPr/>
        </p:nvSpPr>
        <p:spPr>
          <a:xfrm flipV="1">
            <a:off x="3429000" y="2565134"/>
            <a:ext cx="1219200" cy="0"/>
          </a:xfrm>
          <a:prstGeom prst="line">
            <a:avLst/>
          </a:prstGeom>
          <a:ln w="47625" cap="rnd">
            <a:solidFill>
              <a:srgbClr val="F44747"/>
            </a:solidFill>
            <a:prstDash val="solid"/>
            <a:headEnd type="none" w="sm" len="sm"/>
            <a:tailEnd type="none" w="sm" len="sm"/>
          </a:ln>
        </p:spPr>
      </p:sp>
      <p:sp>
        <p:nvSpPr>
          <p:cNvPr id="20" name="AutoShape 18">
            <a:extLst>
              <a:ext uri="{FF2B5EF4-FFF2-40B4-BE49-F238E27FC236}">
                <a16:creationId xmlns:a16="http://schemas.microsoft.com/office/drawing/2014/main" id="{7ECD677C-31CD-8833-F705-1E5A6561D00D}"/>
              </a:ext>
            </a:extLst>
          </p:cNvPr>
          <p:cNvSpPr/>
          <p:nvPr/>
        </p:nvSpPr>
        <p:spPr>
          <a:xfrm flipV="1">
            <a:off x="1318090" y="2019299"/>
            <a:ext cx="3330110" cy="12029"/>
          </a:xfrm>
          <a:prstGeom prst="line">
            <a:avLst/>
          </a:prstGeom>
          <a:ln w="47625" cap="rnd">
            <a:solidFill>
              <a:srgbClr val="F44747"/>
            </a:solidFill>
            <a:prstDash val="solid"/>
            <a:headEnd type="none" w="sm" len="sm"/>
            <a:tailEnd type="none" w="sm" len="sm"/>
          </a:ln>
        </p:spPr>
      </p:sp>
      <p:pic>
        <p:nvPicPr>
          <p:cNvPr id="22" name="Picture 21">
            <a:extLst>
              <a:ext uri="{FF2B5EF4-FFF2-40B4-BE49-F238E27FC236}">
                <a16:creationId xmlns:a16="http://schemas.microsoft.com/office/drawing/2014/main" id="{A2EFB5DF-4864-8F9A-38A7-646AFBD7FD7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14400" y="4468639"/>
            <a:ext cx="5482609" cy="3644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Freeform 7">
            <a:extLst>
              <a:ext uri="{FF2B5EF4-FFF2-40B4-BE49-F238E27FC236}">
                <a16:creationId xmlns:a16="http://schemas.microsoft.com/office/drawing/2014/main" id="{CE6056A5-5422-9D9E-8970-A9A6DFC75E43}"/>
              </a:ext>
            </a:extLst>
          </p:cNvPr>
          <p:cNvSpPr/>
          <p:nvPr/>
        </p:nvSpPr>
        <p:spPr>
          <a:xfrm>
            <a:off x="8318200" y="5339424"/>
            <a:ext cx="9436400" cy="3537875"/>
          </a:xfrm>
          <a:custGeom>
            <a:avLst/>
            <a:gdLst/>
            <a:ahLst/>
            <a:cxnLst/>
            <a:rect l="l" t="t" r="r" b="b"/>
            <a:pathLst>
              <a:path w="5277816" h="2587960">
                <a:moveTo>
                  <a:pt x="65237" y="0"/>
                </a:moveTo>
                <a:lnTo>
                  <a:pt x="5212579" y="0"/>
                </a:lnTo>
                <a:cubicBezTo>
                  <a:pt x="5248608" y="0"/>
                  <a:pt x="5277816" y="29208"/>
                  <a:pt x="5277816" y="65237"/>
                </a:cubicBezTo>
                <a:lnTo>
                  <a:pt x="5277816" y="2522724"/>
                </a:lnTo>
                <a:cubicBezTo>
                  <a:pt x="5277816" y="2558753"/>
                  <a:pt x="5248608" y="2587960"/>
                  <a:pt x="5212579" y="2587960"/>
                </a:cubicBezTo>
                <a:lnTo>
                  <a:pt x="65237" y="2587960"/>
                </a:lnTo>
                <a:cubicBezTo>
                  <a:pt x="29208" y="2587960"/>
                  <a:pt x="0" y="2558753"/>
                  <a:pt x="0" y="2522724"/>
                </a:cubicBezTo>
                <a:lnTo>
                  <a:pt x="0" y="65237"/>
                </a:lnTo>
                <a:cubicBezTo>
                  <a:pt x="0" y="29208"/>
                  <a:pt x="29208" y="0"/>
                  <a:pt x="65237" y="0"/>
                </a:cubicBezTo>
                <a:close/>
              </a:path>
            </a:pathLst>
          </a:custGeom>
          <a:solidFill>
            <a:srgbClr val="FFFFFF"/>
          </a:solidFill>
          <a:ln cap="rnd">
            <a:noFill/>
            <a:prstDash val="sysDot"/>
            <a:round/>
          </a:ln>
        </p:spPr>
        <p:txBody>
          <a:bodyPr/>
          <a:lstStyle/>
          <a:p>
            <a:pPr algn="ctr"/>
            <a:r>
              <a:rPr lang="en-US" sz="3200" b="1" dirty="0"/>
              <a:t>[2] – To use the most effective demand forecasting              model possible</a:t>
            </a:r>
          </a:p>
          <a:p>
            <a:r>
              <a:rPr lang="en-US" sz="3200" b="1" dirty="0"/>
              <a:t>        </a:t>
            </a:r>
          </a:p>
          <a:p>
            <a:r>
              <a:rPr lang="en-US" sz="2400" dirty="0"/>
              <a:t>         -In other words, it is the process of estimating future customer demand over a certain period of time.</a:t>
            </a:r>
          </a:p>
          <a:p>
            <a:endParaRPr lang="en-US" sz="2400" dirty="0"/>
          </a:p>
          <a:p>
            <a:r>
              <a:rPr lang="en-US" sz="2400" dirty="0"/>
              <a:t>           -Generally, demand forecasting considers historical data and other analytical information to produce the most accurate predictions.</a:t>
            </a:r>
            <a:endParaRPr lang="en-I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476286" flipH="1">
            <a:off x="10725214" y="-6124024"/>
            <a:ext cx="9120000" cy="13638195"/>
          </a:xfrm>
          <a:custGeom>
            <a:avLst/>
            <a:gdLst/>
            <a:ahLst/>
            <a:cxnLst/>
            <a:rect l="l" t="t" r="r" b="b"/>
            <a:pathLst>
              <a:path w="9120000" h="13638195">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sp>
        <p:nvSpPr>
          <p:cNvPr id="3" name="Freeform 3"/>
          <p:cNvSpPr/>
          <p:nvPr/>
        </p:nvSpPr>
        <p:spPr>
          <a:xfrm rot="4970031" flipH="1">
            <a:off x="-535087" y="3467902"/>
            <a:ext cx="9120000" cy="13638195"/>
          </a:xfrm>
          <a:custGeom>
            <a:avLst/>
            <a:gdLst/>
            <a:ahLst/>
            <a:cxnLst/>
            <a:rect l="l" t="t" r="r" b="b"/>
            <a:pathLst>
              <a:path w="9120000" h="13638195">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grpSp>
        <p:nvGrpSpPr>
          <p:cNvPr id="6" name="Group 6"/>
          <p:cNvGrpSpPr/>
          <p:nvPr/>
        </p:nvGrpSpPr>
        <p:grpSpPr>
          <a:xfrm>
            <a:off x="8030042" y="520425"/>
            <a:ext cx="9601609" cy="8356874"/>
            <a:chOff x="355377" y="-9342982"/>
            <a:chExt cx="5606470" cy="2890454"/>
          </a:xfrm>
        </p:grpSpPr>
        <p:sp>
          <p:nvSpPr>
            <p:cNvPr id="7" name="Freeform 7"/>
            <p:cNvSpPr/>
            <p:nvPr/>
          </p:nvSpPr>
          <p:spPr>
            <a:xfrm>
              <a:off x="468032" y="-9342982"/>
              <a:ext cx="5493815" cy="1414437"/>
            </a:xfrm>
            <a:custGeom>
              <a:avLst/>
              <a:gdLst/>
              <a:ahLst/>
              <a:cxnLst/>
              <a:rect l="l" t="t" r="r" b="b"/>
              <a:pathLst>
                <a:path w="5277816" h="2587960">
                  <a:moveTo>
                    <a:pt x="65237" y="0"/>
                  </a:moveTo>
                  <a:lnTo>
                    <a:pt x="5212579" y="0"/>
                  </a:lnTo>
                  <a:cubicBezTo>
                    <a:pt x="5248608" y="0"/>
                    <a:pt x="5277816" y="29208"/>
                    <a:pt x="5277816" y="65237"/>
                  </a:cubicBezTo>
                  <a:lnTo>
                    <a:pt x="5277816" y="2522724"/>
                  </a:lnTo>
                  <a:cubicBezTo>
                    <a:pt x="5277816" y="2558753"/>
                    <a:pt x="5248608" y="2587960"/>
                    <a:pt x="5212579" y="2587960"/>
                  </a:cubicBezTo>
                  <a:lnTo>
                    <a:pt x="65237" y="2587960"/>
                  </a:lnTo>
                  <a:cubicBezTo>
                    <a:pt x="29208" y="2587960"/>
                    <a:pt x="0" y="2558753"/>
                    <a:pt x="0" y="2522724"/>
                  </a:cubicBezTo>
                  <a:lnTo>
                    <a:pt x="0" y="65237"/>
                  </a:lnTo>
                  <a:cubicBezTo>
                    <a:pt x="0" y="29208"/>
                    <a:pt x="29208" y="0"/>
                    <a:pt x="65237" y="0"/>
                  </a:cubicBezTo>
                  <a:close/>
                </a:path>
              </a:pathLst>
            </a:custGeom>
            <a:solidFill>
              <a:srgbClr val="FFFFFF"/>
            </a:solidFill>
            <a:ln cap="rnd">
              <a:noFill/>
              <a:prstDash val="sysDot"/>
              <a:round/>
            </a:ln>
          </p:spPr>
          <p:txBody>
            <a:bodyPr/>
            <a:lstStyle/>
            <a:p>
              <a:r>
                <a:rPr lang="en-US" sz="3200" b="1" dirty="0"/>
                <a:t>[1] – Investigate the reasons for the shortage of materials.</a:t>
              </a:r>
            </a:p>
            <a:p>
              <a:r>
                <a:rPr lang="en-US" sz="3200" b="1" dirty="0"/>
                <a:t>        </a:t>
              </a:r>
            </a:p>
            <a:p>
              <a:r>
                <a:rPr lang="en-US" sz="2400" dirty="0"/>
                <a:t>         -It may be the cause of late deliveries as products are not available.</a:t>
              </a:r>
            </a:p>
            <a:p>
              <a:endParaRPr lang="en-US" sz="2400" dirty="0"/>
            </a:p>
            <a:p>
              <a:r>
                <a:rPr lang="en-US" sz="2400" dirty="0"/>
                <a:t>           -If it is the reason for the delay in delivery, following my previous suggestion for short supply will resolve the problem.</a:t>
              </a:r>
              <a:endParaRPr lang="en-IN" sz="2400" dirty="0"/>
            </a:p>
          </p:txBody>
        </p:sp>
        <p:sp>
          <p:nvSpPr>
            <p:cNvPr id="8" name="TextBox 8"/>
            <p:cNvSpPr txBox="1"/>
            <p:nvPr/>
          </p:nvSpPr>
          <p:spPr>
            <a:xfrm>
              <a:off x="355377" y="-9088114"/>
              <a:ext cx="5277816" cy="2635586"/>
            </a:xfrm>
            <a:prstGeom prst="rect">
              <a:avLst/>
            </a:prstGeom>
          </p:spPr>
          <p:txBody>
            <a:bodyPr lIns="254000" tIns="254000" rIns="254000" bIns="254000" rtlCol="0" anchor="ctr"/>
            <a:lstStyle/>
            <a:p>
              <a:pPr algn="ctr">
                <a:lnSpc>
                  <a:spcPts val="2100"/>
                </a:lnSpc>
              </a:pPr>
              <a:endParaRPr lang="en-US" sz="3200" b="1" dirty="0">
                <a:solidFill>
                  <a:srgbClr val="000000"/>
                </a:solidFill>
                <a:latin typeface="Telegraf"/>
              </a:endParaRPr>
            </a:p>
          </p:txBody>
        </p:sp>
      </p:grpSp>
      <p:grpSp>
        <p:nvGrpSpPr>
          <p:cNvPr id="15" name="Group 15"/>
          <p:cNvGrpSpPr/>
          <p:nvPr/>
        </p:nvGrpSpPr>
        <p:grpSpPr>
          <a:xfrm>
            <a:off x="709628" y="900250"/>
            <a:ext cx="6373181" cy="2262156"/>
            <a:chOff x="0" y="-104776"/>
            <a:chExt cx="7672103" cy="2018909"/>
          </a:xfrm>
        </p:grpSpPr>
        <p:sp>
          <p:nvSpPr>
            <p:cNvPr id="16" name="TextBox 16"/>
            <p:cNvSpPr txBox="1"/>
            <p:nvPr/>
          </p:nvSpPr>
          <p:spPr>
            <a:xfrm>
              <a:off x="0" y="-104776"/>
              <a:ext cx="7672103" cy="1412551"/>
            </a:xfrm>
            <a:prstGeom prst="rect">
              <a:avLst/>
            </a:prstGeom>
            <a:ln w="6350">
              <a:solidFill>
                <a:schemeClr val="tx1"/>
              </a:solidFill>
            </a:ln>
          </p:spPr>
          <p:txBody>
            <a:bodyPr wrap="square" lIns="0" tIns="0" rIns="0" bIns="0" rtlCol="0" anchor="t">
              <a:spAutoFit/>
            </a:bodyPr>
            <a:lstStyle/>
            <a:p>
              <a:pPr algn="ctr">
                <a:lnSpc>
                  <a:spcPts val="4200"/>
                </a:lnSpc>
              </a:pPr>
              <a:r>
                <a:rPr lang="en-US" sz="3000" dirty="0">
                  <a:solidFill>
                    <a:srgbClr val="C00000"/>
                  </a:solidFill>
                  <a:latin typeface="Telegraf"/>
                </a:rPr>
                <a:t>[A] - Observing that Atliq Mart’s </a:t>
              </a:r>
            </a:p>
            <a:p>
              <a:pPr algn="ctr">
                <a:lnSpc>
                  <a:spcPts val="4200"/>
                </a:lnSpc>
              </a:pPr>
              <a:r>
                <a:rPr lang="en-US" sz="3000" dirty="0">
                  <a:solidFill>
                    <a:srgbClr val="C00000"/>
                  </a:solidFill>
                  <a:latin typeface="Telegraf"/>
                </a:rPr>
                <a:t>does not meet its delivery deadlines most of the time</a:t>
              </a:r>
            </a:p>
          </p:txBody>
        </p:sp>
        <p:sp>
          <p:nvSpPr>
            <p:cNvPr id="17" name="Freeform 17"/>
            <p:cNvSpPr/>
            <p:nvPr/>
          </p:nvSpPr>
          <p:spPr>
            <a:xfrm flipH="1">
              <a:off x="0" y="1784181"/>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a:ln w="6350">
              <a:solidFill>
                <a:schemeClr val="tx1"/>
              </a:solidFill>
            </a:ln>
          </p:spPr>
        </p:sp>
      </p:grpSp>
      <p:sp>
        <p:nvSpPr>
          <p:cNvPr id="19" name="AutoShape 18">
            <a:extLst>
              <a:ext uri="{FF2B5EF4-FFF2-40B4-BE49-F238E27FC236}">
                <a16:creationId xmlns:a16="http://schemas.microsoft.com/office/drawing/2014/main" id="{C314E419-41DA-6BA1-E41C-F5BD47AB5E1E}"/>
              </a:ext>
            </a:extLst>
          </p:cNvPr>
          <p:cNvSpPr/>
          <p:nvPr/>
        </p:nvSpPr>
        <p:spPr>
          <a:xfrm>
            <a:off x="1524000" y="2516959"/>
            <a:ext cx="1600200" cy="0"/>
          </a:xfrm>
          <a:prstGeom prst="line">
            <a:avLst/>
          </a:prstGeom>
          <a:ln w="47625" cap="rnd">
            <a:solidFill>
              <a:srgbClr val="F44747"/>
            </a:solidFill>
            <a:prstDash val="solid"/>
            <a:headEnd type="none" w="sm" len="sm"/>
            <a:tailEnd type="none" w="sm" len="sm"/>
          </a:ln>
        </p:spPr>
      </p:sp>
      <p:sp>
        <p:nvSpPr>
          <p:cNvPr id="20" name="AutoShape 18">
            <a:extLst>
              <a:ext uri="{FF2B5EF4-FFF2-40B4-BE49-F238E27FC236}">
                <a16:creationId xmlns:a16="http://schemas.microsoft.com/office/drawing/2014/main" id="{7ECD677C-31CD-8833-F705-1E5A6561D00D}"/>
              </a:ext>
            </a:extLst>
          </p:cNvPr>
          <p:cNvSpPr/>
          <p:nvPr/>
        </p:nvSpPr>
        <p:spPr>
          <a:xfrm flipV="1">
            <a:off x="4190999" y="1943099"/>
            <a:ext cx="2206009" cy="1"/>
          </a:xfrm>
          <a:prstGeom prst="line">
            <a:avLst/>
          </a:prstGeom>
          <a:ln w="47625" cap="rnd">
            <a:solidFill>
              <a:srgbClr val="F44747"/>
            </a:solidFill>
            <a:prstDash val="solid"/>
            <a:headEnd type="none" w="sm" len="sm"/>
            <a:tailEnd type="none" w="sm" len="sm"/>
          </a:ln>
        </p:spPr>
      </p:sp>
      <p:pic>
        <p:nvPicPr>
          <p:cNvPr id="22" name="Picture 21">
            <a:extLst>
              <a:ext uri="{FF2B5EF4-FFF2-40B4-BE49-F238E27FC236}">
                <a16:creationId xmlns:a16="http://schemas.microsoft.com/office/drawing/2014/main" id="{A2EFB5DF-4864-8F9A-38A7-646AFBD7FD7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14400" y="4468639"/>
            <a:ext cx="5482609" cy="3644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Freeform 7">
            <a:extLst>
              <a:ext uri="{FF2B5EF4-FFF2-40B4-BE49-F238E27FC236}">
                <a16:creationId xmlns:a16="http://schemas.microsoft.com/office/drawing/2014/main" id="{CE6056A5-5422-9D9E-8970-A9A6DFC75E43}"/>
              </a:ext>
            </a:extLst>
          </p:cNvPr>
          <p:cNvSpPr/>
          <p:nvPr/>
        </p:nvSpPr>
        <p:spPr>
          <a:xfrm>
            <a:off x="8318200" y="5339425"/>
            <a:ext cx="8903000" cy="2394876"/>
          </a:xfrm>
          <a:custGeom>
            <a:avLst/>
            <a:gdLst/>
            <a:ahLst/>
            <a:cxnLst/>
            <a:rect l="l" t="t" r="r" b="b"/>
            <a:pathLst>
              <a:path w="5277816" h="2587960">
                <a:moveTo>
                  <a:pt x="65237" y="0"/>
                </a:moveTo>
                <a:lnTo>
                  <a:pt x="5212579" y="0"/>
                </a:lnTo>
                <a:cubicBezTo>
                  <a:pt x="5248608" y="0"/>
                  <a:pt x="5277816" y="29208"/>
                  <a:pt x="5277816" y="65237"/>
                </a:cubicBezTo>
                <a:lnTo>
                  <a:pt x="5277816" y="2522724"/>
                </a:lnTo>
                <a:cubicBezTo>
                  <a:pt x="5277816" y="2558753"/>
                  <a:pt x="5248608" y="2587960"/>
                  <a:pt x="5212579" y="2587960"/>
                </a:cubicBezTo>
                <a:lnTo>
                  <a:pt x="65237" y="2587960"/>
                </a:lnTo>
                <a:cubicBezTo>
                  <a:pt x="29208" y="2587960"/>
                  <a:pt x="0" y="2558753"/>
                  <a:pt x="0" y="2522724"/>
                </a:cubicBezTo>
                <a:lnTo>
                  <a:pt x="0" y="65237"/>
                </a:lnTo>
                <a:cubicBezTo>
                  <a:pt x="0" y="29208"/>
                  <a:pt x="29208" y="0"/>
                  <a:pt x="65237" y="0"/>
                </a:cubicBezTo>
                <a:close/>
              </a:path>
            </a:pathLst>
          </a:custGeom>
          <a:solidFill>
            <a:srgbClr val="FFFFFF"/>
          </a:solidFill>
          <a:ln cap="rnd">
            <a:noFill/>
            <a:prstDash val="sysDot"/>
            <a:round/>
          </a:ln>
        </p:spPr>
        <p:txBody>
          <a:bodyPr/>
          <a:lstStyle/>
          <a:p>
            <a:pPr algn="ctr"/>
            <a:r>
              <a:rPr lang="en-US" sz="3200" b="1" dirty="0"/>
              <a:t>[2] – There is always room for improvement when it comes to scheduling and planning deliveries.</a:t>
            </a:r>
          </a:p>
          <a:p>
            <a:r>
              <a:rPr lang="en-US" sz="3200" b="1" dirty="0"/>
              <a:t>        </a:t>
            </a:r>
          </a:p>
          <a:p>
            <a:r>
              <a:rPr lang="en-US" sz="2400" dirty="0"/>
              <a:t>         -I</a:t>
            </a:r>
            <a:endParaRPr lang="en-IN" sz="2400" dirty="0"/>
          </a:p>
        </p:txBody>
      </p:sp>
    </p:spTree>
    <p:extLst>
      <p:ext uri="{BB962C8B-B14F-4D97-AF65-F5344CB8AC3E}">
        <p14:creationId xmlns:p14="http://schemas.microsoft.com/office/powerpoint/2010/main" val="111431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txBody>
          <a:bodyPr/>
          <a:lstStyle/>
          <a:p>
            <a:r>
              <a:rPr lang="en-US" dirty="0"/>
              <a:t>a</a:t>
            </a:r>
            <a:endParaRPr lang="en-IN" dirty="0"/>
          </a:p>
        </p:txBody>
      </p:sp>
      <p:grpSp>
        <p:nvGrpSpPr>
          <p:cNvPr id="6" name="Group 6"/>
          <p:cNvGrpSpPr/>
          <p:nvPr/>
        </p:nvGrpSpPr>
        <p:grpSpPr>
          <a:xfrm>
            <a:off x="5486400" y="3099756"/>
            <a:ext cx="11108364" cy="1912608"/>
            <a:chOff x="-1927959" y="2761407"/>
            <a:chExt cx="14811152" cy="2550143"/>
          </a:xfrm>
        </p:grpSpPr>
        <p:sp>
          <p:nvSpPr>
            <p:cNvPr id="7" name="TextBox 7"/>
            <p:cNvSpPr txBox="1"/>
            <p:nvPr/>
          </p:nvSpPr>
          <p:spPr>
            <a:xfrm>
              <a:off x="-1927959" y="3332060"/>
              <a:ext cx="12883193" cy="1560426"/>
            </a:xfrm>
            <a:prstGeom prst="rect">
              <a:avLst/>
            </a:prstGeom>
          </p:spPr>
          <p:txBody>
            <a:bodyPr lIns="0" tIns="0" rIns="0" bIns="0" rtlCol="0" anchor="t">
              <a:spAutoFit/>
            </a:bodyPr>
            <a:lstStyle/>
            <a:p>
              <a:pPr algn="l">
                <a:lnSpc>
                  <a:spcPts val="9000"/>
                </a:lnSpc>
              </a:pPr>
              <a:r>
                <a:rPr lang="en-US" sz="9000" dirty="0">
                  <a:solidFill>
                    <a:srgbClr val="F4E7E7"/>
                  </a:solidFill>
                  <a:latin typeface="Telegraf"/>
                </a:rPr>
                <a:t>Thank you</a:t>
              </a:r>
            </a:p>
          </p:txBody>
        </p:sp>
        <p:sp>
          <p:nvSpPr>
            <p:cNvPr id="8" name="TextBox 8"/>
            <p:cNvSpPr txBox="1"/>
            <p:nvPr/>
          </p:nvSpPr>
          <p:spPr>
            <a:xfrm>
              <a:off x="0" y="2761407"/>
              <a:ext cx="12883193" cy="55372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4E7E7"/>
                  </a:solidFill>
                  <a:latin typeface="Telegraf"/>
                </a:rPr>
                <a:t> </a:t>
              </a:r>
            </a:p>
          </p:txBody>
        </p:sp>
        <p:sp>
          <p:nvSpPr>
            <p:cNvPr id="9" name="Freeform 9"/>
            <p:cNvSpPr/>
            <p:nvPr/>
          </p:nvSpPr>
          <p:spPr>
            <a:xfrm flipH="1">
              <a:off x="-1216759" y="518159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graphicFrame>
        <p:nvGraphicFramePr>
          <p:cNvPr id="10" name="Table 10"/>
          <p:cNvGraphicFramePr>
            <a:graphicFrameLocks noGrp="1"/>
          </p:cNvGraphicFramePr>
          <p:nvPr>
            <p:extLst>
              <p:ext uri="{D42A27DB-BD31-4B8C-83A1-F6EECF244321}">
                <p14:modId xmlns:p14="http://schemas.microsoft.com/office/powerpoint/2010/main" val="2238642961"/>
              </p:ext>
            </p:extLst>
          </p:nvPr>
        </p:nvGraphicFramePr>
        <p:xfrm>
          <a:off x="8534400" y="8592882"/>
          <a:ext cx="8917232" cy="1396634"/>
        </p:xfrm>
        <a:graphic>
          <a:graphicData uri="http://schemas.openxmlformats.org/drawingml/2006/table">
            <a:tbl>
              <a:tblPr/>
              <a:tblGrid>
                <a:gridCol w="4953829">
                  <a:extLst>
                    <a:ext uri="{9D8B030D-6E8A-4147-A177-3AD203B41FA5}">
                      <a16:colId xmlns:a16="http://schemas.microsoft.com/office/drawing/2014/main" val="20000"/>
                    </a:ext>
                  </a:extLst>
                </a:gridCol>
                <a:gridCol w="3963403">
                  <a:extLst>
                    <a:ext uri="{9D8B030D-6E8A-4147-A177-3AD203B41FA5}">
                      <a16:colId xmlns:a16="http://schemas.microsoft.com/office/drawing/2014/main" val="20001"/>
                    </a:ext>
                  </a:extLst>
                </a:gridCol>
              </a:tblGrid>
              <a:tr h="335827">
                <a:tc>
                  <a:txBody>
                    <a:bodyPr/>
                    <a:lstStyle/>
                    <a:p>
                      <a:pPr algn="l">
                        <a:lnSpc>
                          <a:spcPts val="223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880"/>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8666">
                <a:tc>
                  <a:txBody>
                    <a:bodyPr/>
                    <a:lstStyle/>
                    <a:p>
                      <a:pPr algn="l">
                        <a:lnSpc>
                          <a:spcPts val="2239"/>
                        </a:lnSpc>
                        <a:defRPr/>
                      </a:pPr>
                      <a:r>
                        <a:rPr lang="en-US" sz="1599" dirty="0">
                          <a:solidFill>
                            <a:srgbClr val="F4E7E7"/>
                          </a:solidFill>
                          <a:latin typeface="Telegraf Bold"/>
                        </a:rPr>
                        <a:t>EMAIL </a:t>
                      </a: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880"/>
                        </a:lnSpc>
                        <a:defRPr/>
                      </a:pPr>
                      <a:r>
                        <a:rPr lang="en-US" sz="2400" dirty="0">
                          <a:solidFill>
                            <a:srgbClr val="F4E7E7"/>
                          </a:solidFill>
                          <a:latin typeface="Telegraf"/>
                          <a:hlinkClick r:id="rId5"/>
                        </a:rPr>
                        <a:t>arshisiddiqui355@gmail.com</a:t>
                      </a: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5827">
                <a:tc>
                  <a:txBody>
                    <a:bodyPr/>
                    <a:lstStyle/>
                    <a:p>
                      <a:pPr algn="l">
                        <a:lnSpc>
                          <a:spcPts val="223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880"/>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477311">
            <a:off x="-1749031" y="3690672"/>
            <a:ext cx="13943102" cy="12193877"/>
          </a:xfrm>
          <a:custGeom>
            <a:avLst/>
            <a:gdLst/>
            <a:ahLst/>
            <a:cxnLst/>
            <a:rect l="l" t="t" r="r" b="b"/>
            <a:pathLst>
              <a:path w="13943102" h="12193877">
                <a:moveTo>
                  <a:pt x="0" y="0"/>
                </a:moveTo>
                <a:lnTo>
                  <a:pt x="13943103" y="0"/>
                </a:lnTo>
                <a:lnTo>
                  <a:pt x="13943103"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698517" y="5936179"/>
            <a:ext cx="5034434" cy="118996"/>
          </a:xfrm>
          <a:custGeom>
            <a:avLst/>
            <a:gdLst/>
            <a:ahLst/>
            <a:cxnLst/>
            <a:rect l="l" t="t" r="r" b="b"/>
            <a:pathLst>
              <a:path w="5034434" h="118996">
                <a:moveTo>
                  <a:pt x="5034434" y="0"/>
                </a:moveTo>
                <a:lnTo>
                  <a:pt x="0" y="0"/>
                </a:lnTo>
                <a:lnTo>
                  <a:pt x="0" y="118996"/>
                </a:lnTo>
                <a:lnTo>
                  <a:pt x="5034434" y="118996"/>
                </a:lnTo>
                <a:lnTo>
                  <a:pt x="503443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96140" y="3358711"/>
            <a:ext cx="9559727" cy="1566186"/>
          </a:xfrm>
          <a:prstGeom prst="rect">
            <a:avLst/>
          </a:prstGeom>
        </p:spPr>
        <p:txBody>
          <a:bodyPr lIns="0" tIns="0" rIns="0" bIns="0" rtlCol="0" anchor="t">
            <a:spAutoFit/>
          </a:bodyPr>
          <a:lstStyle/>
          <a:p>
            <a:pPr algn="ctr">
              <a:lnSpc>
                <a:spcPts val="12899"/>
              </a:lnSpc>
            </a:pPr>
            <a:r>
              <a:rPr lang="en-US" sz="9214" dirty="0">
                <a:solidFill>
                  <a:srgbClr val="FF3131"/>
                </a:solidFill>
                <a:latin typeface="Canva Sans Bold"/>
              </a:rPr>
              <a:t>About Atliq Mart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pSp>
        <p:nvGrpSpPr>
          <p:cNvPr id="3" name="Group 3"/>
          <p:cNvGrpSpPr/>
          <p:nvPr/>
        </p:nvGrpSpPr>
        <p:grpSpPr>
          <a:xfrm>
            <a:off x="10637363" y="1028700"/>
            <a:ext cx="6621937" cy="8229600"/>
            <a:chOff x="0" y="0"/>
            <a:chExt cx="5108702" cy="6348984"/>
          </a:xfrm>
        </p:grpSpPr>
        <p:sp>
          <p:nvSpPr>
            <p:cNvPr id="4" name="Freeform 4"/>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4"/>
              <a:stretch>
                <a:fillRect l="-10618" t="-33817" r="-6498" b="-7631"/>
              </a:stretch>
            </a:blipFill>
          </p:spPr>
        </p:sp>
      </p:grpSp>
      <p:grpSp>
        <p:nvGrpSpPr>
          <p:cNvPr id="5" name="Group 5"/>
          <p:cNvGrpSpPr/>
          <p:nvPr/>
        </p:nvGrpSpPr>
        <p:grpSpPr>
          <a:xfrm>
            <a:off x="431846" y="3166179"/>
            <a:ext cx="7800466" cy="4414032"/>
            <a:chOff x="0" y="0"/>
            <a:chExt cx="10400622" cy="5885376"/>
          </a:xfrm>
        </p:grpSpPr>
        <p:sp>
          <p:nvSpPr>
            <p:cNvPr id="6" name="TextBox 6"/>
            <p:cNvSpPr txBox="1"/>
            <p:nvPr/>
          </p:nvSpPr>
          <p:spPr>
            <a:xfrm>
              <a:off x="0" y="76200"/>
              <a:ext cx="10400622" cy="1847796"/>
            </a:xfrm>
            <a:prstGeom prst="rect">
              <a:avLst/>
            </a:prstGeom>
          </p:spPr>
          <p:txBody>
            <a:bodyPr lIns="0" tIns="0" rIns="0" bIns="0" rtlCol="0" anchor="t">
              <a:spAutoFit/>
            </a:bodyPr>
            <a:lstStyle/>
            <a:p>
              <a:pPr algn="ctr">
                <a:lnSpc>
                  <a:spcPts val="9468"/>
                </a:lnSpc>
              </a:pPr>
              <a:r>
                <a:rPr lang="en-US" sz="9468" dirty="0">
                  <a:solidFill>
                    <a:srgbClr val="F4E7E7"/>
                  </a:solidFill>
                  <a:latin typeface="Telegraf"/>
                </a:rPr>
                <a:t>Atliq Mart</a:t>
              </a:r>
            </a:p>
          </p:txBody>
        </p:sp>
        <p:sp>
          <p:nvSpPr>
            <p:cNvPr id="7" name="Freeform 7"/>
            <p:cNvSpPr/>
            <p:nvPr/>
          </p:nvSpPr>
          <p:spPr>
            <a:xfrm flipH="1">
              <a:off x="331712" y="2514257"/>
              <a:ext cx="5784104" cy="136715"/>
            </a:xfrm>
            <a:custGeom>
              <a:avLst/>
              <a:gdLst/>
              <a:ahLst/>
              <a:cxnLst/>
              <a:rect l="l" t="t" r="r" b="b"/>
              <a:pathLst>
                <a:path w="5784104" h="136715">
                  <a:moveTo>
                    <a:pt x="5784105" y="0"/>
                  </a:moveTo>
                  <a:lnTo>
                    <a:pt x="0" y="0"/>
                  </a:lnTo>
                  <a:lnTo>
                    <a:pt x="0" y="136715"/>
                  </a:lnTo>
                  <a:lnTo>
                    <a:pt x="5784105" y="136715"/>
                  </a:lnTo>
                  <a:lnTo>
                    <a:pt x="578410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0" y="3155508"/>
              <a:ext cx="10400622" cy="2729868"/>
            </a:xfrm>
            <a:prstGeom prst="rect">
              <a:avLst/>
            </a:prstGeom>
          </p:spPr>
          <p:txBody>
            <a:bodyPr lIns="0" tIns="0" rIns="0" bIns="0" rtlCol="0" anchor="t">
              <a:spAutoFit/>
            </a:bodyPr>
            <a:lstStyle/>
            <a:p>
              <a:pPr algn="ctr">
                <a:lnSpc>
                  <a:spcPts val="4094"/>
                </a:lnSpc>
              </a:pPr>
              <a:r>
                <a:rPr lang="en-US" sz="2924" dirty="0">
                  <a:solidFill>
                    <a:srgbClr val="F4E7E7"/>
                  </a:solidFill>
                  <a:latin typeface="Telegraf"/>
                </a:rPr>
                <a:t>Atliq Mart is growing FMCG manufacturer headquartered in Gujarat, India. It is currently operational in three cities </a:t>
              </a:r>
              <a:r>
                <a:rPr lang="en-US" sz="2924" dirty="0" err="1">
                  <a:solidFill>
                    <a:srgbClr val="F4E7E7"/>
                  </a:solidFill>
                  <a:latin typeface="Telegraf"/>
                </a:rPr>
                <a:t>Surut</a:t>
              </a:r>
              <a:r>
                <a:rPr lang="en-US" sz="2924" dirty="0">
                  <a:solidFill>
                    <a:srgbClr val="F4E7E7"/>
                  </a:solidFill>
                  <a:latin typeface="Telegraf"/>
                </a:rPr>
                <a:t>, Ahmedabad and </a:t>
              </a:r>
              <a:r>
                <a:rPr lang="en-US" sz="2924" dirty="0" err="1">
                  <a:solidFill>
                    <a:srgbClr val="F4E7E7"/>
                  </a:solidFill>
                  <a:latin typeface="Telegraf"/>
                </a:rPr>
                <a:t>Vadodra</a:t>
              </a:r>
              <a:endParaRPr lang="en-US" sz="2924" dirty="0">
                <a:solidFill>
                  <a:srgbClr val="F4E7E7"/>
                </a:solidFill>
                <a:latin typeface="Telegraf"/>
              </a:endParaRPr>
            </a:p>
          </p:txBody>
        </p:sp>
      </p:grpSp>
      <p:sp>
        <p:nvSpPr>
          <p:cNvPr id="9" name="Freeform 9"/>
          <p:cNvSpPr/>
          <p:nvPr/>
        </p:nvSpPr>
        <p:spPr>
          <a:xfrm>
            <a:off x="2545321" y="514366"/>
            <a:ext cx="2568719" cy="2513691"/>
          </a:xfrm>
          <a:custGeom>
            <a:avLst/>
            <a:gdLst/>
            <a:ahLst/>
            <a:cxnLst/>
            <a:rect l="l" t="t" r="r" b="b"/>
            <a:pathLst>
              <a:path w="2568719" h="2513691">
                <a:moveTo>
                  <a:pt x="0" y="0"/>
                </a:moveTo>
                <a:lnTo>
                  <a:pt x="2568719" y="0"/>
                </a:lnTo>
                <a:lnTo>
                  <a:pt x="2568719" y="2513691"/>
                </a:lnTo>
                <a:lnTo>
                  <a:pt x="0" y="2513691"/>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55141" y="3881212"/>
            <a:ext cx="14328083" cy="4210051"/>
          </a:xfrm>
          <a:prstGeom prst="rect">
            <a:avLst/>
          </a:prstGeom>
        </p:spPr>
        <p:txBody>
          <a:bodyPr lIns="0" tIns="0" rIns="0" bIns="0" rtlCol="0" anchor="t">
            <a:spAutoFit/>
          </a:bodyPr>
          <a:lstStyle/>
          <a:p>
            <a:pPr algn="ctr">
              <a:lnSpc>
                <a:spcPts val="4199"/>
              </a:lnSpc>
              <a:spcBef>
                <a:spcPct val="0"/>
              </a:spcBef>
            </a:pPr>
            <a:r>
              <a:rPr lang="en-US" sz="2999" dirty="0">
                <a:solidFill>
                  <a:srgbClr val="FFFFFF"/>
                </a:solidFill>
                <a:latin typeface="Telegraf"/>
              </a:rPr>
              <a:t>Atliq Mart is currently facing a problem where a few key customers did not extend the annual contract due to service issues. It is speculated that some of the essential products were either not delivered on time or not delivered in full over a continued period, which could have resulted in bad customer service. Management wants to fix this issue before expanding to other cities and requested their supply chain analytics team to track the ‘On time’ and ‘In Full’ delivery service level for all the customers on a daily basis so that they can respond swiftly to these issues.</a:t>
            </a:r>
          </a:p>
        </p:txBody>
      </p:sp>
      <p:sp>
        <p:nvSpPr>
          <p:cNvPr id="6" name="TextBox 6"/>
          <p:cNvSpPr txBox="1"/>
          <p:nvPr/>
        </p:nvSpPr>
        <p:spPr>
          <a:xfrm>
            <a:off x="3387278" y="54928"/>
            <a:ext cx="12121317" cy="1671319"/>
          </a:xfrm>
          <a:prstGeom prst="rect">
            <a:avLst/>
          </a:prstGeom>
        </p:spPr>
        <p:txBody>
          <a:bodyPr lIns="0" tIns="0" rIns="0" bIns="0" rtlCol="0" anchor="t">
            <a:spAutoFit/>
          </a:bodyPr>
          <a:lstStyle/>
          <a:p>
            <a:pPr algn="ctr">
              <a:lnSpc>
                <a:spcPts val="12880"/>
              </a:lnSpc>
            </a:pPr>
            <a:r>
              <a:rPr lang="en-US" sz="9200">
                <a:solidFill>
                  <a:srgbClr val="C00000"/>
                </a:solidFill>
                <a:latin typeface="Telegraf Bold"/>
              </a:rPr>
              <a:t>Problem Statement:</a:t>
            </a:r>
          </a:p>
        </p:txBody>
      </p:sp>
      <p:sp>
        <p:nvSpPr>
          <p:cNvPr id="7" name="TextBox 7"/>
          <p:cNvSpPr txBox="1"/>
          <p:nvPr/>
        </p:nvSpPr>
        <p:spPr>
          <a:xfrm>
            <a:off x="2066499" y="1903571"/>
            <a:ext cx="15192801" cy="1467487"/>
          </a:xfrm>
          <a:prstGeom prst="rect">
            <a:avLst/>
          </a:prstGeom>
        </p:spPr>
        <p:txBody>
          <a:bodyPr lIns="0" tIns="0" rIns="0" bIns="0" rtlCol="0" anchor="t">
            <a:spAutoFit/>
          </a:bodyPr>
          <a:lstStyle/>
          <a:p>
            <a:pPr algn="ctr">
              <a:lnSpc>
                <a:spcPts val="5739"/>
              </a:lnSpc>
              <a:spcBef>
                <a:spcPct val="0"/>
              </a:spcBef>
            </a:pPr>
            <a:r>
              <a:rPr lang="en-US" sz="4099" dirty="0">
                <a:solidFill>
                  <a:srgbClr val="FFFFFF"/>
                </a:solidFill>
                <a:latin typeface="Telegraf"/>
              </a:rPr>
              <a:t>Atliq Mart want to expand to other metro cities in the next 2 years.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218280" flipH="1">
            <a:off x="-4846400" y="6018259"/>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8686801" y="838376"/>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8947661" y="8903807"/>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143000" y="3567558"/>
            <a:ext cx="7804661" cy="1575942"/>
            <a:chOff x="0" y="66675"/>
            <a:chExt cx="10558614" cy="2384346"/>
          </a:xfrm>
        </p:grpSpPr>
        <p:sp>
          <p:nvSpPr>
            <p:cNvPr id="12" name="TextBox 12"/>
            <p:cNvSpPr txBox="1"/>
            <p:nvPr/>
          </p:nvSpPr>
          <p:spPr>
            <a:xfrm>
              <a:off x="0" y="66675"/>
              <a:ext cx="10558614" cy="1560426"/>
            </a:xfrm>
            <a:prstGeom prst="rect">
              <a:avLst/>
            </a:prstGeom>
          </p:spPr>
          <p:txBody>
            <a:bodyPr lIns="0" tIns="0" rIns="0" bIns="0" rtlCol="0" anchor="t">
              <a:spAutoFit/>
            </a:bodyPr>
            <a:lstStyle/>
            <a:p>
              <a:pPr algn="l">
                <a:lnSpc>
                  <a:spcPts val="9000"/>
                </a:lnSpc>
              </a:pPr>
              <a:r>
                <a:rPr lang="en-US" sz="9000" dirty="0">
                  <a:solidFill>
                    <a:srgbClr val="000000"/>
                  </a:solidFill>
                  <a:latin typeface="Telegraf"/>
                </a:rPr>
                <a:t>Key Metrics</a:t>
              </a:r>
            </a:p>
          </p:txBody>
        </p:sp>
        <p:sp>
          <p:nvSpPr>
            <p:cNvPr id="13" name="TextBox 13"/>
            <p:cNvSpPr txBox="1"/>
            <p:nvPr/>
          </p:nvSpPr>
          <p:spPr>
            <a:xfrm>
              <a:off x="0" y="1897301"/>
              <a:ext cx="10558614" cy="55372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000000"/>
                  </a:solidFill>
                  <a:latin typeface="Telegraf"/>
                </a:rPr>
                <a:t> </a:t>
              </a:r>
            </a:p>
          </p:txBody>
        </p:sp>
      </p:grpSp>
      <p:grpSp>
        <p:nvGrpSpPr>
          <p:cNvPr id="20" name="Group 20"/>
          <p:cNvGrpSpPr/>
          <p:nvPr/>
        </p:nvGrpSpPr>
        <p:grpSpPr>
          <a:xfrm>
            <a:off x="8686801" y="1238812"/>
            <a:ext cx="8572500" cy="4745551"/>
            <a:chOff x="0" y="-38100"/>
            <a:chExt cx="7808572" cy="731746"/>
          </a:xfrm>
        </p:grpSpPr>
        <p:sp>
          <p:nvSpPr>
            <p:cNvPr id="21" name="TextBox 21"/>
            <p:cNvSpPr txBox="1"/>
            <p:nvPr/>
          </p:nvSpPr>
          <p:spPr>
            <a:xfrm>
              <a:off x="0" y="-38100"/>
              <a:ext cx="7808572" cy="65037"/>
            </a:xfrm>
            <a:prstGeom prst="rect">
              <a:avLst/>
            </a:prstGeom>
          </p:spPr>
          <p:txBody>
            <a:bodyPr lIns="0" tIns="0" rIns="0" bIns="0" rtlCol="0" anchor="t">
              <a:spAutoFit/>
            </a:bodyPr>
            <a:lstStyle/>
            <a:p>
              <a:pPr marL="0" lvl="0" indent="0" algn="l">
                <a:lnSpc>
                  <a:spcPts val="3360"/>
                </a:lnSpc>
              </a:pPr>
              <a:r>
                <a:rPr lang="en-US" sz="2800" dirty="0">
                  <a:solidFill>
                    <a:srgbClr val="000000"/>
                  </a:solidFill>
                  <a:latin typeface="Telegraf Bold"/>
                </a:rPr>
                <a:t> </a:t>
              </a:r>
            </a:p>
          </p:txBody>
        </p:sp>
        <p:sp>
          <p:nvSpPr>
            <p:cNvPr id="22" name="TextBox 22"/>
            <p:cNvSpPr txBox="1"/>
            <p:nvPr/>
          </p:nvSpPr>
          <p:spPr>
            <a:xfrm>
              <a:off x="0" y="636182"/>
              <a:ext cx="7808572" cy="57464"/>
            </a:xfrm>
            <a:prstGeom prst="rect">
              <a:avLst/>
            </a:prstGeom>
          </p:spPr>
          <p:txBody>
            <a:bodyPr lIns="0" tIns="0" rIns="0" bIns="0" rtlCol="0" anchor="t">
              <a:spAutoFit/>
            </a:bodyPr>
            <a:lstStyle/>
            <a:p>
              <a:pPr algn="l">
                <a:lnSpc>
                  <a:spcPts val="3080"/>
                </a:lnSpc>
              </a:pPr>
              <a:endParaRPr lang="en-US" sz="2200" dirty="0">
                <a:solidFill>
                  <a:srgbClr val="000000"/>
                </a:solidFill>
                <a:latin typeface="Telegraf"/>
              </a:endParaRPr>
            </a:p>
          </p:txBody>
        </p:sp>
      </p:grpSp>
      <p:sp>
        <p:nvSpPr>
          <p:cNvPr id="26" name="TextBox 25">
            <a:extLst>
              <a:ext uri="{FF2B5EF4-FFF2-40B4-BE49-F238E27FC236}">
                <a16:creationId xmlns:a16="http://schemas.microsoft.com/office/drawing/2014/main" id="{A50BCACF-825B-0288-62BD-5BB081C87FA5}"/>
              </a:ext>
            </a:extLst>
          </p:cNvPr>
          <p:cNvSpPr txBox="1"/>
          <p:nvPr/>
        </p:nvSpPr>
        <p:spPr>
          <a:xfrm>
            <a:off x="7620000" y="1105332"/>
            <a:ext cx="9144000" cy="7971413"/>
          </a:xfrm>
          <a:prstGeom prst="rect">
            <a:avLst/>
          </a:prstGeom>
          <a:noFill/>
        </p:spPr>
        <p:txBody>
          <a:bodyPr wrap="square">
            <a:spAutoFit/>
          </a:bodyPr>
          <a:lstStyle/>
          <a:p>
            <a:pPr marL="457200" indent="-457200">
              <a:buFont typeface="Arial" panose="020B0604020202020204" pitchFamily="34" charset="0"/>
              <a:buChar char="•"/>
            </a:pPr>
            <a:r>
              <a:rPr lang="en-US" sz="3200" dirty="0">
                <a:latin typeface="Telegraf" panose="020B0604020202020204" charset="0"/>
              </a:rPr>
              <a:t>On-Time-Delivery (OT</a:t>
            </a:r>
            <a:r>
              <a:rPr lang="en-US" sz="3200" dirty="0"/>
              <a:t>%)</a:t>
            </a:r>
            <a:r>
              <a:rPr lang="en-US" sz="3200" dirty="0">
                <a:latin typeface="Telegraf" panose="020B0604020202020204" charset="0"/>
              </a:rPr>
              <a:t> = (Total Orders delivered on time)/(Total number of orders)</a:t>
            </a:r>
          </a:p>
          <a:p>
            <a:endParaRPr lang="en-US" sz="3200" dirty="0">
              <a:latin typeface="Telegraf" panose="020B0604020202020204" charset="0"/>
            </a:endParaRPr>
          </a:p>
          <a:p>
            <a:pPr marL="457200" indent="-457200">
              <a:buFont typeface="Arial" panose="020B0604020202020204" pitchFamily="34" charset="0"/>
              <a:buChar char="•"/>
            </a:pPr>
            <a:r>
              <a:rPr lang="en-US" sz="3200" dirty="0">
                <a:latin typeface="Telegraf" panose="020B0604020202020204" charset="0"/>
              </a:rPr>
              <a:t> In-Full-Delivery (IF</a:t>
            </a:r>
            <a:r>
              <a:rPr lang="en-US" sz="3200" dirty="0">
                <a:latin typeface="+mj-lt"/>
              </a:rPr>
              <a:t>%)</a:t>
            </a:r>
            <a:r>
              <a:rPr lang="en-US" sz="3200" dirty="0">
                <a:latin typeface="Telegraf" panose="020B0604020202020204" charset="0"/>
              </a:rPr>
              <a:t> = (Total Orders delivered in full quantity)/ (Total number of orders)</a:t>
            </a:r>
          </a:p>
          <a:p>
            <a:pPr marL="457200" indent="-457200">
              <a:buFont typeface="Arial" panose="020B0604020202020204" pitchFamily="34" charset="0"/>
              <a:buChar char="•"/>
            </a:pPr>
            <a:endParaRPr lang="en-US" sz="3200" dirty="0">
              <a:latin typeface="Telegraf" panose="020B0604020202020204" charset="0"/>
            </a:endParaRPr>
          </a:p>
          <a:p>
            <a:pPr marL="457200" indent="-457200">
              <a:buFont typeface="Arial" panose="020B0604020202020204" pitchFamily="34" charset="0"/>
              <a:buChar char="•"/>
            </a:pPr>
            <a:r>
              <a:rPr lang="en-US" sz="3200" dirty="0">
                <a:latin typeface="Telegraf" panose="020B0604020202020204" charset="0"/>
              </a:rPr>
              <a:t> On-Time-In-Full Delivery (OTIF</a:t>
            </a:r>
            <a:r>
              <a:rPr lang="en-US" sz="3200" dirty="0">
                <a:latin typeface="+mj-lt"/>
              </a:rPr>
              <a:t>%)</a:t>
            </a:r>
            <a:r>
              <a:rPr lang="en-US" sz="3200" dirty="0">
                <a:latin typeface="Telegraf" panose="020B0604020202020204" charset="0"/>
              </a:rPr>
              <a:t> = (Total number of orders delivered completely on time)/(Total number of orders) </a:t>
            </a:r>
          </a:p>
          <a:p>
            <a:pPr marL="457200" indent="-457200">
              <a:buFont typeface="Arial" panose="020B0604020202020204" pitchFamily="34" charset="0"/>
              <a:buChar char="•"/>
            </a:pPr>
            <a:endParaRPr lang="en-US" sz="3200" dirty="0">
              <a:latin typeface="Telegraf" panose="020B0604020202020204" charset="0"/>
            </a:endParaRPr>
          </a:p>
          <a:p>
            <a:pPr marL="457200" indent="-457200">
              <a:buFont typeface="Arial" panose="020B0604020202020204" pitchFamily="34" charset="0"/>
              <a:buChar char="•"/>
            </a:pPr>
            <a:r>
              <a:rPr lang="en-US" sz="3200" dirty="0">
                <a:latin typeface="Telegraf" panose="020B0604020202020204" charset="0"/>
              </a:rPr>
              <a:t>Line Fill Rate (LIFR</a:t>
            </a:r>
            <a:r>
              <a:rPr lang="en-US" sz="3200" dirty="0">
                <a:latin typeface="+mj-lt"/>
              </a:rPr>
              <a:t>%)</a:t>
            </a:r>
            <a:r>
              <a:rPr lang="en-US" sz="3200" dirty="0">
                <a:latin typeface="Telegraf" panose="020B0604020202020204" charset="0"/>
              </a:rPr>
              <a:t> = (Total number of lines delivered in full quantity) /( Total lines)</a:t>
            </a:r>
          </a:p>
          <a:p>
            <a:pPr marL="457200" indent="-457200">
              <a:buFont typeface="Arial" panose="020B0604020202020204" pitchFamily="34" charset="0"/>
              <a:buChar char="•"/>
            </a:pPr>
            <a:endParaRPr lang="en-US" sz="3200" dirty="0">
              <a:latin typeface="Telegraf" panose="020B0604020202020204" charset="0"/>
            </a:endParaRPr>
          </a:p>
          <a:p>
            <a:pPr marL="457200" indent="-457200">
              <a:buFont typeface="Arial" panose="020B0604020202020204" pitchFamily="34" charset="0"/>
              <a:buChar char="•"/>
            </a:pPr>
            <a:r>
              <a:rPr lang="en-US" sz="3200" dirty="0">
                <a:latin typeface="Telegraf" panose="020B0604020202020204" charset="0"/>
              </a:rPr>
              <a:t> Volume fill Rate (VOFR</a:t>
            </a:r>
            <a:r>
              <a:rPr lang="en-US" sz="3200" dirty="0">
                <a:latin typeface="+mj-lt"/>
              </a:rPr>
              <a:t>%)</a:t>
            </a:r>
            <a:r>
              <a:rPr lang="en-US" sz="3200" dirty="0">
                <a:latin typeface="Telegraf" panose="020B0604020202020204" charset="0"/>
              </a:rPr>
              <a:t> = (Total lines delivered)/ (Total lines ordered)</a:t>
            </a:r>
            <a:endParaRPr lang="en-IN" sz="3200" dirty="0">
              <a:latin typeface="Telegraf"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12" name="Freeform 1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28700" y="1071563"/>
            <a:ext cx="8737347" cy="1612523"/>
            <a:chOff x="0" y="57151"/>
            <a:chExt cx="11649796" cy="2150030"/>
          </a:xfrm>
        </p:grpSpPr>
        <p:sp>
          <p:nvSpPr>
            <p:cNvPr id="14" name="TextBox 14"/>
            <p:cNvSpPr txBox="1"/>
            <p:nvPr/>
          </p:nvSpPr>
          <p:spPr>
            <a:xfrm>
              <a:off x="0" y="57151"/>
              <a:ext cx="11649796" cy="1352336"/>
            </a:xfrm>
            <a:prstGeom prst="rect">
              <a:avLst/>
            </a:prstGeom>
          </p:spPr>
          <p:txBody>
            <a:bodyPr lIns="0" tIns="0" rIns="0" bIns="0" rtlCol="0" anchor="t">
              <a:spAutoFit/>
            </a:bodyPr>
            <a:lstStyle/>
            <a:p>
              <a:pPr algn="l">
                <a:lnSpc>
                  <a:spcPts val="7800"/>
                </a:lnSpc>
              </a:pPr>
              <a:endParaRPr lang="en-US" sz="7800" dirty="0">
                <a:solidFill>
                  <a:srgbClr val="F4E7E7"/>
                </a:solidFill>
                <a:latin typeface="Telegraf"/>
              </a:endParaRPr>
            </a:p>
          </p:txBody>
        </p:sp>
        <p:sp>
          <p:nvSpPr>
            <p:cNvPr id="15" name="TextBox 15"/>
            <p:cNvSpPr txBox="1"/>
            <p:nvPr/>
          </p:nvSpPr>
          <p:spPr>
            <a:xfrm>
              <a:off x="0" y="1653461"/>
              <a:ext cx="11649796" cy="553720"/>
            </a:xfrm>
            <a:prstGeom prst="rect">
              <a:avLst/>
            </a:prstGeom>
          </p:spPr>
          <p:txBody>
            <a:bodyPr lIns="0" tIns="0" rIns="0" bIns="0" rtlCol="0" anchor="t">
              <a:spAutoFit/>
            </a:bodyPr>
            <a:lstStyle/>
            <a:p>
              <a:pPr marL="0" lvl="0" indent="0" algn="l">
                <a:lnSpc>
                  <a:spcPts val="3359"/>
                </a:lnSpc>
                <a:spcBef>
                  <a:spcPct val="0"/>
                </a:spcBef>
              </a:pPr>
              <a:endParaRPr lang="en-US" sz="2400" dirty="0">
                <a:solidFill>
                  <a:srgbClr val="F4E7E7"/>
                </a:solidFill>
                <a:latin typeface="Telegraf"/>
              </a:endParaRPr>
            </a:p>
          </p:txBody>
        </p:sp>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20" name="Add-in 19">
                <a:extLst>
                  <a:ext uri="{FF2B5EF4-FFF2-40B4-BE49-F238E27FC236}">
                    <a16:creationId xmlns:a16="http://schemas.microsoft.com/office/drawing/2014/main" id="{D93C0E16-6ECC-DF4C-194E-745ADE1529BF}"/>
                  </a:ext>
                </a:extLst>
              </p:cNvPr>
              <p:cNvGraphicFramePr>
                <a:graphicFrameLocks noGrp="1"/>
              </p:cNvGraphicFramePr>
              <p:nvPr>
                <p:extLst>
                  <p:ext uri="{D42A27DB-BD31-4B8C-83A1-F6EECF244321}">
                    <p14:modId xmlns:p14="http://schemas.microsoft.com/office/powerpoint/2010/main" val="990274655"/>
                  </p:ext>
                </p:extLst>
              </p:nvPr>
            </p:nvGraphicFramePr>
            <p:xfrm>
              <a:off x="266700" y="152400"/>
              <a:ext cx="17754600" cy="101346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0" name="Add-in 19">
                <a:extLst>
                  <a:ext uri="{FF2B5EF4-FFF2-40B4-BE49-F238E27FC236}">
                    <a16:creationId xmlns:a16="http://schemas.microsoft.com/office/drawing/2014/main" id="{D93C0E16-6ECC-DF4C-194E-745ADE1529BF}"/>
                  </a:ext>
                </a:extLst>
              </p:cNvPr>
              <p:cNvPicPr>
                <a:picLocks noGrp="1" noRot="1" noChangeAspect="1" noMove="1" noResize="1" noEditPoints="1" noAdjustHandles="1" noChangeArrowheads="1" noChangeShapeType="1"/>
              </p:cNvPicPr>
              <p:nvPr/>
            </p:nvPicPr>
            <p:blipFill>
              <a:blip r:embed="rId5"/>
              <a:stretch>
                <a:fillRect/>
              </a:stretch>
            </p:blipFill>
            <p:spPr>
              <a:xfrm>
                <a:off x="266700" y="152400"/>
                <a:ext cx="17754600" cy="101346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13477792" y="3809035"/>
            <a:ext cx="3781508" cy="5440693"/>
            <a:chOff x="0" y="0"/>
            <a:chExt cx="868385" cy="1249400"/>
          </a:xfrm>
        </p:grpSpPr>
        <p:sp>
          <p:nvSpPr>
            <p:cNvPr id="4" name="Freeform 4"/>
            <p:cNvSpPr/>
            <p:nvPr/>
          </p:nvSpPr>
          <p:spPr>
            <a:xfrm>
              <a:off x="0" y="0"/>
              <a:ext cx="868385" cy="1249400"/>
            </a:xfrm>
            <a:custGeom>
              <a:avLst/>
              <a:gdLst/>
              <a:ahLst/>
              <a:cxnLst/>
              <a:rect l="l" t="t" r="r" b="b"/>
              <a:pathLst>
                <a:path w="868385" h="1249400">
                  <a:moveTo>
                    <a:pt x="102366" y="0"/>
                  </a:moveTo>
                  <a:lnTo>
                    <a:pt x="766019" y="0"/>
                  </a:lnTo>
                  <a:cubicBezTo>
                    <a:pt x="793168" y="0"/>
                    <a:pt x="819205" y="10785"/>
                    <a:pt x="838403" y="29982"/>
                  </a:cubicBezTo>
                  <a:cubicBezTo>
                    <a:pt x="857600" y="49179"/>
                    <a:pt x="868385" y="75216"/>
                    <a:pt x="868385" y="102366"/>
                  </a:cubicBezTo>
                  <a:lnTo>
                    <a:pt x="868385" y="1147034"/>
                  </a:lnTo>
                  <a:cubicBezTo>
                    <a:pt x="868385" y="1174183"/>
                    <a:pt x="857600" y="1200220"/>
                    <a:pt x="838403" y="1219417"/>
                  </a:cubicBezTo>
                  <a:cubicBezTo>
                    <a:pt x="819205" y="1238615"/>
                    <a:pt x="793168" y="1249400"/>
                    <a:pt x="766019" y="1249400"/>
                  </a:cubicBezTo>
                  <a:lnTo>
                    <a:pt x="102366" y="1249400"/>
                  </a:lnTo>
                  <a:cubicBezTo>
                    <a:pt x="75216" y="1249400"/>
                    <a:pt x="49179" y="1238615"/>
                    <a:pt x="29982" y="1219417"/>
                  </a:cubicBezTo>
                  <a:cubicBezTo>
                    <a:pt x="10785" y="1200220"/>
                    <a:pt x="0" y="1174183"/>
                    <a:pt x="0" y="1147034"/>
                  </a:cubicBezTo>
                  <a:lnTo>
                    <a:pt x="0" y="102366"/>
                  </a:lnTo>
                  <a:cubicBezTo>
                    <a:pt x="0" y="75216"/>
                    <a:pt x="10785" y="49179"/>
                    <a:pt x="29982" y="29982"/>
                  </a:cubicBezTo>
                  <a:cubicBezTo>
                    <a:pt x="49179" y="10785"/>
                    <a:pt x="75216" y="0"/>
                    <a:pt x="102366" y="0"/>
                  </a:cubicBezTo>
                  <a:close/>
                </a:path>
              </a:pathLst>
            </a:custGeom>
            <a:solidFill>
              <a:srgbClr val="7B1919"/>
            </a:solidFill>
          </p:spPr>
        </p:sp>
        <p:sp>
          <p:nvSpPr>
            <p:cNvPr id="5" name="TextBox 5"/>
            <p:cNvSpPr txBox="1"/>
            <p:nvPr/>
          </p:nvSpPr>
          <p:spPr>
            <a:xfrm>
              <a:off x="0" y="-95250"/>
              <a:ext cx="868385" cy="1344650"/>
            </a:xfrm>
            <a:prstGeom prst="rect">
              <a:avLst/>
            </a:prstGeom>
          </p:spPr>
          <p:txBody>
            <a:bodyPr lIns="50800" tIns="50800" rIns="50800" bIns="50800" rtlCol="0" anchor="t"/>
            <a:lstStyle/>
            <a:p>
              <a:pPr algn="ctr">
                <a:lnSpc>
                  <a:spcPts val="3919"/>
                </a:lnSpc>
              </a:pPr>
              <a:endParaRPr/>
            </a:p>
            <a:p>
              <a:pPr algn="ctr">
                <a:lnSpc>
                  <a:spcPts val="5599"/>
                </a:lnSpc>
              </a:pPr>
              <a:r>
                <a:rPr lang="en-US" sz="3999">
                  <a:solidFill>
                    <a:srgbClr val="FFFFFF"/>
                  </a:solidFill>
                  <a:latin typeface="Telegraf Bold"/>
                </a:rPr>
                <a:t>10 Billion</a:t>
              </a:r>
            </a:p>
          </p:txBody>
        </p:sp>
      </p:grpSp>
      <p:grpSp>
        <p:nvGrpSpPr>
          <p:cNvPr id="6" name="Group 6"/>
          <p:cNvGrpSpPr/>
          <p:nvPr/>
        </p:nvGrpSpPr>
        <p:grpSpPr>
          <a:xfrm>
            <a:off x="13477792" y="5578527"/>
            <a:ext cx="3781508" cy="3671201"/>
            <a:chOff x="0" y="0"/>
            <a:chExt cx="868385" cy="843054"/>
          </a:xfrm>
        </p:grpSpPr>
        <p:sp>
          <p:nvSpPr>
            <p:cNvPr id="7" name="Freeform 7"/>
            <p:cNvSpPr/>
            <p:nvPr/>
          </p:nvSpPr>
          <p:spPr>
            <a:xfrm>
              <a:off x="0" y="0"/>
              <a:ext cx="868385" cy="843054"/>
            </a:xfrm>
            <a:custGeom>
              <a:avLst/>
              <a:gdLst/>
              <a:ahLst/>
              <a:cxnLst/>
              <a:rect l="l" t="t" r="r" b="b"/>
              <a:pathLst>
                <a:path w="868385" h="843054">
                  <a:moveTo>
                    <a:pt x="102366" y="0"/>
                  </a:moveTo>
                  <a:lnTo>
                    <a:pt x="766019" y="0"/>
                  </a:lnTo>
                  <a:cubicBezTo>
                    <a:pt x="793168" y="0"/>
                    <a:pt x="819205" y="10785"/>
                    <a:pt x="838403" y="29982"/>
                  </a:cubicBezTo>
                  <a:cubicBezTo>
                    <a:pt x="857600" y="49179"/>
                    <a:pt x="868385" y="75216"/>
                    <a:pt x="868385" y="102366"/>
                  </a:cubicBezTo>
                  <a:lnTo>
                    <a:pt x="868385" y="740688"/>
                  </a:lnTo>
                  <a:cubicBezTo>
                    <a:pt x="868385" y="767837"/>
                    <a:pt x="857600" y="793874"/>
                    <a:pt x="838403" y="813072"/>
                  </a:cubicBezTo>
                  <a:cubicBezTo>
                    <a:pt x="819205" y="832269"/>
                    <a:pt x="793168" y="843054"/>
                    <a:pt x="766019" y="843054"/>
                  </a:cubicBezTo>
                  <a:lnTo>
                    <a:pt x="102366" y="843054"/>
                  </a:lnTo>
                  <a:cubicBezTo>
                    <a:pt x="75216" y="843054"/>
                    <a:pt x="49179" y="832269"/>
                    <a:pt x="29982" y="813072"/>
                  </a:cubicBezTo>
                  <a:cubicBezTo>
                    <a:pt x="10785" y="793874"/>
                    <a:pt x="0" y="767837"/>
                    <a:pt x="0" y="740688"/>
                  </a:cubicBezTo>
                  <a:lnTo>
                    <a:pt x="0" y="102366"/>
                  </a:lnTo>
                  <a:cubicBezTo>
                    <a:pt x="0" y="75216"/>
                    <a:pt x="10785" y="49179"/>
                    <a:pt x="29982" y="29982"/>
                  </a:cubicBezTo>
                  <a:cubicBezTo>
                    <a:pt x="49179" y="10785"/>
                    <a:pt x="75216" y="0"/>
                    <a:pt x="102366" y="0"/>
                  </a:cubicBezTo>
                  <a:close/>
                </a:path>
              </a:pathLst>
            </a:custGeom>
            <a:solidFill>
              <a:srgbClr val="AD2727"/>
            </a:solidFill>
          </p:spPr>
        </p:sp>
        <p:sp>
          <p:nvSpPr>
            <p:cNvPr id="8" name="TextBox 8"/>
            <p:cNvSpPr txBox="1"/>
            <p:nvPr/>
          </p:nvSpPr>
          <p:spPr>
            <a:xfrm>
              <a:off x="0" y="-95250"/>
              <a:ext cx="868385" cy="938304"/>
            </a:xfrm>
            <a:prstGeom prst="rect">
              <a:avLst/>
            </a:prstGeom>
          </p:spPr>
          <p:txBody>
            <a:bodyPr lIns="50800" tIns="50800" rIns="50800" bIns="50800" rtlCol="0" anchor="t"/>
            <a:lstStyle/>
            <a:p>
              <a:pPr algn="ctr">
                <a:lnSpc>
                  <a:spcPts val="3920"/>
                </a:lnSpc>
              </a:pPr>
              <a:endParaRPr dirty="0"/>
            </a:p>
            <a:p>
              <a:pPr algn="ctr">
                <a:lnSpc>
                  <a:spcPts val="5599"/>
                </a:lnSpc>
              </a:pPr>
              <a:r>
                <a:rPr lang="en-US" sz="3999" dirty="0">
                  <a:solidFill>
                    <a:srgbClr val="FFFFFF"/>
                  </a:solidFill>
                  <a:latin typeface="Telegraf Bold"/>
                </a:rPr>
                <a:t>5 Billion</a:t>
              </a:r>
            </a:p>
          </p:txBody>
        </p:sp>
      </p:grpSp>
      <p:grpSp>
        <p:nvGrpSpPr>
          <p:cNvPr id="9" name="Group 9"/>
          <p:cNvGrpSpPr/>
          <p:nvPr/>
        </p:nvGrpSpPr>
        <p:grpSpPr>
          <a:xfrm>
            <a:off x="13477792" y="7414127"/>
            <a:ext cx="3781508" cy="1867117"/>
            <a:chOff x="0" y="0"/>
            <a:chExt cx="868385" cy="428764"/>
          </a:xfrm>
        </p:grpSpPr>
        <p:sp>
          <p:nvSpPr>
            <p:cNvPr id="10" name="Freeform 10"/>
            <p:cNvSpPr/>
            <p:nvPr/>
          </p:nvSpPr>
          <p:spPr>
            <a:xfrm>
              <a:off x="0" y="0"/>
              <a:ext cx="868385" cy="428764"/>
            </a:xfrm>
            <a:custGeom>
              <a:avLst/>
              <a:gdLst/>
              <a:ahLst/>
              <a:cxnLst/>
              <a:rect l="l" t="t" r="r" b="b"/>
              <a:pathLst>
                <a:path w="868385" h="428764">
                  <a:moveTo>
                    <a:pt x="102366" y="0"/>
                  </a:moveTo>
                  <a:lnTo>
                    <a:pt x="766019" y="0"/>
                  </a:lnTo>
                  <a:cubicBezTo>
                    <a:pt x="793168" y="0"/>
                    <a:pt x="819205" y="10785"/>
                    <a:pt x="838403" y="29982"/>
                  </a:cubicBezTo>
                  <a:cubicBezTo>
                    <a:pt x="857600" y="49179"/>
                    <a:pt x="868385" y="75216"/>
                    <a:pt x="868385" y="102366"/>
                  </a:cubicBezTo>
                  <a:lnTo>
                    <a:pt x="868385" y="326399"/>
                  </a:lnTo>
                  <a:cubicBezTo>
                    <a:pt x="868385" y="382934"/>
                    <a:pt x="822554" y="428764"/>
                    <a:pt x="766019" y="428764"/>
                  </a:cubicBezTo>
                  <a:lnTo>
                    <a:pt x="102366" y="428764"/>
                  </a:lnTo>
                  <a:cubicBezTo>
                    <a:pt x="75216" y="428764"/>
                    <a:pt x="49179" y="417979"/>
                    <a:pt x="29982" y="398782"/>
                  </a:cubicBezTo>
                  <a:cubicBezTo>
                    <a:pt x="10785" y="379585"/>
                    <a:pt x="0" y="353548"/>
                    <a:pt x="0" y="326399"/>
                  </a:cubicBezTo>
                  <a:lnTo>
                    <a:pt x="0" y="102366"/>
                  </a:lnTo>
                  <a:cubicBezTo>
                    <a:pt x="0" y="75216"/>
                    <a:pt x="10785" y="49179"/>
                    <a:pt x="29982" y="29982"/>
                  </a:cubicBezTo>
                  <a:cubicBezTo>
                    <a:pt x="49179" y="10785"/>
                    <a:pt x="75216" y="0"/>
                    <a:pt x="102366" y="0"/>
                  </a:cubicBezTo>
                  <a:close/>
                </a:path>
              </a:pathLst>
            </a:custGeom>
            <a:solidFill>
              <a:srgbClr val="F44747"/>
            </a:solidFill>
          </p:spPr>
        </p:sp>
        <p:sp>
          <p:nvSpPr>
            <p:cNvPr id="11" name="TextBox 11"/>
            <p:cNvSpPr txBox="1"/>
            <p:nvPr/>
          </p:nvSpPr>
          <p:spPr>
            <a:xfrm>
              <a:off x="0" y="-123825"/>
              <a:ext cx="868385" cy="552589"/>
            </a:xfrm>
            <a:prstGeom prst="rect">
              <a:avLst/>
            </a:prstGeom>
          </p:spPr>
          <p:txBody>
            <a:bodyPr lIns="50800" tIns="50800" rIns="50800" bIns="50800" rtlCol="0" anchor="ctr"/>
            <a:lstStyle/>
            <a:p>
              <a:pPr algn="ctr">
                <a:lnSpc>
                  <a:spcPts val="5599"/>
                </a:lnSpc>
              </a:pPr>
              <a:r>
                <a:rPr lang="en-US" sz="3999">
                  <a:solidFill>
                    <a:srgbClr val="FFFFFF"/>
                  </a:solidFill>
                  <a:latin typeface="Telegraf Bold"/>
                </a:rPr>
                <a:t>1 Billion</a:t>
              </a:r>
            </a:p>
          </p:txBody>
        </p:sp>
      </p:grpSp>
      <p:sp>
        <p:nvSpPr>
          <p:cNvPr id="15" name="TextBox 15"/>
          <p:cNvSpPr txBox="1"/>
          <p:nvPr/>
        </p:nvSpPr>
        <p:spPr>
          <a:xfrm>
            <a:off x="5598408" y="1233258"/>
            <a:ext cx="12003791" cy="1014252"/>
          </a:xfrm>
          <a:prstGeom prst="rect">
            <a:avLst/>
          </a:prstGeom>
        </p:spPr>
        <p:txBody>
          <a:bodyPr wrap="square" lIns="0" tIns="0" rIns="0" bIns="0" rtlCol="0" anchor="t">
            <a:spAutoFit/>
          </a:bodyPr>
          <a:lstStyle/>
          <a:p>
            <a:pPr algn="l">
              <a:lnSpc>
                <a:spcPts val="7800"/>
              </a:lnSpc>
            </a:pPr>
            <a:r>
              <a:rPr lang="en-US" sz="7800" dirty="0">
                <a:solidFill>
                  <a:srgbClr val="F4E7E7"/>
                </a:solidFill>
                <a:latin typeface="Telegraf"/>
              </a:rPr>
              <a:t>Actual vs “In Full” Target</a:t>
            </a:r>
          </a:p>
        </p:txBody>
      </p:sp>
      <p:sp>
        <p:nvSpPr>
          <p:cNvPr id="19" name="AutoShape 19"/>
          <p:cNvSpPr/>
          <p:nvPr/>
        </p:nvSpPr>
        <p:spPr>
          <a:xfrm flipV="1">
            <a:off x="6477000" y="5676899"/>
            <a:ext cx="2438400" cy="35427"/>
          </a:xfrm>
          <a:prstGeom prst="line">
            <a:avLst/>
          </a:prstGeom>
          <a:ln w="47625" cap="rnd">
            <a:solidFill>
              <a:srgbClr val="F44747"/>
            </a:solidFill>
            <a:prstDash val="solid"/>
            <a:headEnd type="none" w="sm" len="sm"/>
            <a:tailEnd type="none" w="sm" len="sm"/>
          </a:ln>
        </p:spPr>
      </p:sp>
      <p:pic>
        <p:nvPicPr>
          <p:cNvPr id="22" name="Picture 21">
            <a:extLst>
              <a:ext uri="{FF2B5EF4-FFF2-40B4-BE49-F238E27FC236}">
                <a16:creationId xmlns:a16="http://schemas.microsoft.com/office/drawing/2014/main" id="{4C1BD2E8-72A2-FFF0-806E-CF0F144C4BF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5692" y="289308"/>
            <a:ext cx="3104947" cy="3104947"/>
          </a:xfrm>
          <a:prstGeom prst="rect">
            <a:avLst/>
          </a:prstGeom>
        </p:spPr>
      </p:pic>
      <p:sp>
        <p:nvSpPr>
          <p:cNvPr id="31" name="TextBox 30">
            <a:extLst>
              <a:ext uri="{FF2B5EF4-FFF2-40B4-BE49-F238E27FC236}">
                <a16:creationId xmlns:a16="http://schemas.microsoft.com/office/drawing/2014/main" id="{81068820-033E-66AA-6CCA-85A3864205E4}"/>
              </a:ext>
            </a:extLst>
          </p:cNvPr>
          <p:cNvSpPr txBox="1"/>
          <p:nvPr/>
        </p:nvSpPr>
        <p:spPr>
          <a:xfrm>
            <a:off x="3914692" y="4305300"/>
            <a:ext cx="7772400" cy="2123658"/>
          </a:xfrm>
          <a:prstGeom prst="rect">
            <a:avLst/>
          </a:prstGeom>
          <a:noFill/>
        </p:spPr>
        <p:txBody>
          <a:bodyPr wrap="square" rtlCol="0">
            <a:spAutoFit/>
          </a:bodyPr>
          <a:lstStyle/>
          <a:p>
            <a:pPr algn="ctr"/>
            <a:r>
              <a:rPr lang="en-IN" sz="4400" dirty="0">
                <a:solidFill>
                  <a:srgbClr val="C00000"/>
                </a:solidFill>
              </a:rPr>
              <a:t>There has never been an instance of Atliq Mart meeting</a:t>
            </a:r>
          </a:p>
          <a:p>
            <a:pPr algn="ctr"/>
            <a:r>
              <a:rPr lang="en-IN" sz="4400" dirty="0">
                <a:solidFill>
                  <a:srgbClr val="C00000"/>
                </a:solidFill>
              </a:rPr>
              <a:t>Its “In Full” Target.</a:t>
            </a:r>
          </a:p>
        </p:txBody>
      </p:sp>
      <p:pic>
        <p:nvPicPr>
          <p:cNvPr id="33" name="Picture 32">
            <a:extLst>
              <a:ext uri="{FF2B5EF4-FFF2-40B4-BE49-F238E27FC236}">
                <a16:creationId xmlns:a16="http://schemas.microsoft.com/office/drawing/2014/main" id="{543D2050-E32C-4810-C4ED-3BD8E5FDEC13}"/>
              </a:ext>
            </a:extLst>
          </p:cNvPr>
          <p:cNvPicPr>
            <a:picLocks noChangeAspect="1"/>
          </p:cNvPicPr>
          <p:nvPr/>
        </p:nvPicPr>
        <p:blipFill rotWithShape="1">
          <a:blip r:embed="rId5">
            <a:extLst>
              <a:ext uri="{28A0092B-C50C-407E-A947-70E740481C1C}">
                <a14:useLocalDpi xmlns:a14="http://schemas.microsoft.com/office/drawing/2010/main" val="0"/>
              </a:ext>
            </a:extLst>
          </a:blip>
          <a:srcRect t="9554" r="80314" b="23596"/>
          <a:stretch/>
        </p:blipFill>
        <p:spPr>
          <a:xfrm>
            <a:off x="13182600" y="2476500"/>
            <a:ext cx="4191000" cy="70738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36">
            <a:extLst>
              <a:ext uri="{FF2B5EF4-FFF2-40B4-BE49-F238E27FC236}">
                <a16:creationId xmlns:a16="http://schemas.microsoft.com/office/drawing/2014/main" id="{EF44EB82-B082-A22C-AB75-8D91C611E1CA}"/>
              </a:ext>
            </a:extLst>
          </p:cNvPr>
          <p:cNvPicPr>
            <a:picLocks noChangeAspect="1"/>
          </p:cNvPicPr>
          <p:nvPr/>
        </p:nvPicPr>
        <p:blipFill rotWithShape="1">
          <a:blip r:embed="rId6">
            <a:extLst>
              <a:ext uri="{28A0092B-C50C-407E-A947-70E740481C1C}">
                <a14:useLocalDpi xmlns:a14="http://schemas.microsoft.com/office/drawing/2010/main" val="0"/>
              </a:ext>
            </a:extLst>
          </a:blip>
          <a:srcRect l="44000" t="21775" r="500" b="58293"/>
          <a:stretch/>
        </p:blipFill>
        <p:spPr>
          <a:xfrm>
            <a:off x="1407155" y="7289408"/>
            <a:ext cx="10139690" cy="20643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5" name="Freeform 5"/>
          <p:cNvSpPr/>
          <p:nvPr/>
        </p:nvSpPr>
        <p:spPr>
          <a:xfrm rot="-1403487">
            <a:off x="-10481890" y="3865004"/>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18236" y="2892752"/>
            <a:ext cx="2863296" cy="1622944"/>
          </a:xfrm>
          <a:prstGeom prst="rect">
            <a:avLst/>
          </a:prstGeom>
        </p:spPr>
        <p:txBody>
          <a:bodyPr lIns="50800" tIns="50800" rIns="50800" bIns="50800" rtlCol="0" anchor="ctr"/>
          <a:lstStyle/>
          <a:p>
            <a:pPr algn="ctr">
              <a:lnSpc>
                <a:spcPts val="5599"/>
              </a:lnSpc>
            </a:pPr>
            <a:r>
              <a:rPr lang="en-US" sz="3999" dirty="0">
                <a:solidFill>
                  <a:srgbClr val="F4E7E7"/>
                </a:solidFill>
                <a:latin typeface="Telegraf Bold"/>
              </a:rPr>
              <a:t>2023</a:t>
            </a:r>
          </a:p>
        </p:txBody>
      </p:sp>
      <p:sp>
        <p:nvSpPr>
          <p:cNvPr id="11" name="TextBox 11"/>
          <p:cNvSpPr txBox="1"/>
          <p:nvPr/>
        </p:nvSpPr>
        <p:spPr>
          <a:xfrm>
            <a:off x="1028700" y="7633231"/>
            <a:ext cx="2952832" cy="1622945"/>
          </a:xfrm>
          <a:prstGeom prst="rect">
            <a:avLst/>
          </a:prstGeom>
        </p:spPr>
        <p:txBody>
          <a:bodyPr lIns="50800" tIns="50800" rIns="50800" bIns="50800" rtlCol="0" anchor="ctr"/>
          <a:lstStyle/>
          <a:p>
            <a:pPr algn="ctr">
              <a:lnSpc>
                <a:spcPts val="5599"/>
              </a:lnSpc>
            </a:pPr>
            <a:endParaRPr lang="en-US" sz="3999" dirty="0">
              <a:solidFill>
                <a:srgbClr val="F4E7E7"/>
              </a:solidFill>
              <a:latin typeface="Telegraf Bold"/>
            </a:endParaRPr>
          </a:p>
        </p:txBody>
      </p:sp>
      <p:sp>
        <p:nvSpPr>
          <p:cNvPr id="14" name="TextBox 14"/>
          <p:cNvSpPr txBox="1"/>
          <p:nvPr/>
        </p:nvSpPr>
        <p:spPr>
          <a:xfrm>
            <a:off x="1097682" y="5261695"/>
            <a:ext cx="2883849" cy="1622945"/>
          </a:xfrm>
          <a:prstGeom prst="rect">
            <a:avLst/>
          </a:prstGeom>
        </p:spPr>
        <p:txBody>
          <a:bodyPr lIns="50800" tIns="50800" rIns="50800" bIns="50800" rtlCol="0" anchor="ctr"/>
          <a:lstStyle/>
          <a:p>
            <a:pPr algn="ctr">
              <a:lnSpc>
                <a:spcPts val="5599"/>
              </a:lnSpc>
            </a:pPr>
            <a:r>
              <a:rPr lang="en-US" sz="3999" dirty="0">
                <a:solidFill>
                  <a:srgbClr val="F4E7E7"/>
                </a:solidFill>
                <a:latin typeface="Telegraf Bold"/>
              </a:rPr>
              <a:t>2024</a:t>
            </a:r>
          </a:p>
        </p:txBody>
      </p:sp>
      <p:sp>
        <p:nvSpPr>
          <p:cNvPr id="19" name="AutoShape 19"/>
          <p:cNvSpPr/>
          <p:nvPr/>
        </p:nvSpPr>
        <p:spPr>
          <a:xfrm>
            <a:off x="7396135" y="2892752"/>
            <a:ext cx="2788328" cy="9525"/>
          </a:xfrm>
          <a:prstGeom prst="line">
            <a:avLst/>
          </a:prstGeom>
          <a:ln w="9525" cap="flat">
            <a:solidFill>
              <a:srgbClr val="000000"/>
            </a:solidFill>
            <a:prstDash val="solid"/>
            <a:headEnd type="none" w="sm" len="sm"/>
            <a:tailEnd type="none" w="sm" len="sm"/>
          </a:ln>
        </p:spPr>
      </p:sp>
      <p:sp>
        <p:nvSpPr>
          <p:cNvPr id="21" name="Freeform 21"/>
          <p:cNvSpPr/>
          <p:nvPr/>
        </p:nvSpPr>
        <p:spPr>
          <a:xfrm rot="-1403487">
            <a:off x="9013234" y="-7637390"/>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0532883" y="2866643"/>
            <a:ext cx="6916396" cy="2902302"/>
            <a:chOff x="0" y="105285"/>
            <a:chExt cx="9221861" cy="3869736"/>
          </a:xfrm>
        </p:grpSpPr>
        <p:sp>
          <p:nvSpPr>
            <p:cNvPr id="23" name="TextBox 23"/>
            <p:cNvSpPr txBox="1"/>
            <p:nvPr/>
          </p:nvSpPr>
          <p:spPr>
            <a:xfrm>
              <a:off x="0" y="105285"/>
              <a:ext cx="9221861" cy="1560427"/>
            </a:xfrm>
            <a:prstGeom prst="rect">
              <a:avLst/>
            </a:prstGeom>
          </p:spPr>
          <p:txBody>
            <a:bodyPr lIns="0" tIns="0" rIns="0" bIns="0" rtlCol="0" anchor="t">
              <a:spAutoFit/>
            </a:bodyPr>
            <a:lstStyle/>
            <a:p>
              <a:pPr algn="r">
                <a:lnSpc>
                  <a:spcPts val="9000"/>
                </a:lnSpc>
              </a:pPr>
              <a:r>
                <a:rPr lang="en-US" sz="9000" dirty="0">
                  <a:solidFill>
                    <a:srgbClr val="000000"/>
                  </a:solidFill>
                  <a:latin typeface="Telegraf"/>
                </a:rPr>
                <a:t>City Analysis</a:t>
              </a:r>
            </a:p>
          </p:txBody>
        </p:sp>
        <p:sp>
          <p:nvSpPr>
            <p:cNvPr id="24" name="TextBox 24"/>
            <p:cNvSpPr txBox="1"/>
            <p:nvPr/>
          </p:nvSpPr>
          <p:spPr>
            <a:xfrm>
              <a:off x="0" y="3421301"/>
              <a:ext cx="9221861" cy="553720"/>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Telegraf"/>
                </a:rPr>
                <a:t>. </a:t>
              </a:r>
            </a:p>
          </p:txBody>
        </p:sp>
      </p:grpSp>
      <p:sp>
        <p:nvSpPr>
          <p:cNvPr id="27" name="TextBox 27"/>
          <p:cNvSpPr txBox="1"/>
          <p:nvPr/>
        </p:nvSpPr>
        <p:spPr>
          <a:xfrm>
            <a:off x="14458320" y="981075"/>
            <a:ext cx="2800980" cy="282129"/>
          </a:xfrm>
          <a:prstGeom prst="rect">
            <a:avLst/>
          </a:prstGeom>
        </p:spPr>
        <p:txBody>
          <a:bodyPr lIns="0" tIns="0" rIns="0" bIns="0" rtlCol="0" anchor="t">
            <a:spAutoFit/>
          </a:bodyPr>
          <a:lstStyle/>
          <a:p>
            <a:pPr marL="0" lvl="0" indent="0" algn="r">
              <a:lnSpc>
                <a:spcPts val="2340"/>
              </a:lnSpc>
              <a:spcBef>
                <a:spcPct val="0"/>
              </a:spcBef>
            </a:pPr>
            <a:endParaRPr lang="en-US" sz="1800" dirty="0">
              <a:solidFill>
                <a:srgbClr val="000000"/>
              </a:solidFill>
              <a:latin typeface="Telegraf Bold"/>
            </a:endParaRPr>
          </a:p>
        </p:txBody>
      </p:sp>
      <p:sp>
        <p:nvSpPr>
          <p:cNvPr id="29" name="TextBox 28">
            <a:extLst>
              <a:ext uri="{FF2B5EF4-FFF2-40B4-BE49-F238E27FC236}">
                <a16:creationId xmlns:a16="http://schemas.microsoft.com/office/drawing/2014/main" id="{2B9D1470-B76E-A349-365D-B6A74D77D741}"/>
              </a:ext>
            </a:extLst>
          </p:cNvPr>
          <p:cNvSpPr txBox="1"/>
          <p:nvPr/>
        </p:nvSpPr>
        <p:spPr>
          <a:xfrm>
            <a:off x="10532883" y="4229101"/>
            <a:ext cx="6535917" cy="2554545"/>
          </a:xfrm>
          <a:prstGeom prst="rect">
            <a:avLst/>
          </a:prstGeom>
          <a:noFill/>
        </p:spPr>
        <p:txBody>
          <a:bodyPr wrap="square" rtlCol="0">
            <a:spAutoFit/>
          </a:bodyPr>
          <a:lstStyle/>
          <a:p>
            <a:r>
              <a:rPr lang="en-IN" sz="4000" dirty="0"/>
              <a:t>In </a:t>
            </a:r>
            <a:r>
              <a:rPr lang="en-IN" sz="4000" b="1" dirty="0"/>
              <a:t>Ahmedabad</a:t>
            </a:r>
            <a:r>
              <a:rPr lang="en-IN" sz="4000" dirty="0"/>
              <a:t>, the gap between actuals and targets is the “Highest in On Time”, the “Lowest in In Full”</a:t>
            </a:r>
          </a:p>
        </p:txBody>
      </p:sp>
      <p:sp>
        <p:nvSpPr>
          <p:cNvPr id="30" name="AutoShape 18">
            <a:extLst>
              <a:ext uri="{FF2B5EF4-FFF2-40B4-BE49-F238E27FC236}">
                <a16:creationId xmlns:a16="http://schemas.microsoft.com/office/drawing/2014/main" id="{6A7AA8FB-57AF-7DF4-A87E-7631A9CB76F7}"/>
              </a:ext>
            </a:extLst>
          </p:cNvPr>
          <p:cNvSpPr/>
          <p:nvPr/>
        </p:nvSpPr>
        <p:spPr>
          <a:xfrm>
            <a:off x="13563600" y="6124740"/>
            <a:ext cx="2133600" cy="1687"/>
          </a:xfrm>
          <a:prstGeom prst="line">
            <a:avLst/>
          </a:prstGeom>
          <a:ln w="47625" cap="rnd">
            <a:solidFill>
              <a:srgbClr val="F44747"/>
            </a:solidFill>
            <a:prstDash val="solid"/>
            <a:headEnd type="none" w="sm" len="sm"/>
            <a:tailEnd type="none" w="sm" len="sm"/>
          </a:ln>
        </p:spPr>
      </p:sp>
      <p:sp>
        <p:nvSpPr>
          <p:cNvPr id="31" name="AutoShape 18">
            <a:extLst>
              <a:ext uri="{FF2B5EF4-FFF2-40B4-BE49-F238E27FC236}">
                <a16:creationId xmlns:a16="http://schemas.microsoft.com/office/drawing/2014/main" id="{E891D3CD-1922-AB26-8E8C-B7C9BE7BCDA6}"/>
              </a:ext>
            </a:extLst>
          </p:cNvPr>
          <p:cNvSpPr/>
          <p:nvPr/>
        </p:nvSpPr>
        <p:spPr>
          <a:xfrm>
            <a:off x="12408192" y="6781959"/>
            <a:ext cx="2133600" cy="1687"/>
          </a:xfrm>
          <a:prstGeom prst="line">
            <a:avLst/>
          </a:prstGeom>
          <a:ln w="47625" cap="rnd">
            <a:solidFill>
              <a:srgbClr val="F44747"/>
            </a:solidFill>
            <a:prstDash val="solid"/>
            <a:headEnd type="none" w="sm" len="sm"/>
            <a:tailEnd type="none" w="sm" len="sm"/>
          </a:ln>
        </p:spPr>
      </p:sp>
      <p:pic>
        <p:nvPicPr>
          <p:cNvPr id="34" name="Picture 33">
            <a:extLst>
              <a:ext uri="{FF2B5EF4-FFF2-40B4-BE49-F238E27FC236}">
                <a16:creationId xmlns:a16="http://schemas.microsoft.com/office/drawing/2014/main" id="{243D7293-B716-F97C-CCCF-58C8FB45AC93}"/>
              </a:ext>
            </a:extLst>
          </p:cNvPr>
          <p:cNvPicPr>
            <a:picLocks noChangeAspect="1"/>
          </p:cNvPicPr>
          <p:nvPr/>
        </p:nvPicPr>
        <p:blipFill rotWithShape="1">
          <a:blip r:embed="rId4">
            <a:extLst>
              <a:ext uri="{28A0092B-C50C-407E-A947-70E740481C1C}">
                <a14:useLocalDpi xmlns:a14="http://schemas.microsoft.com/office/drawing/2010/main" val="0"/>
              </a:ext>
            </a:extLst>
          </a:blip>
          <a:srcRect l="22059" t="19437" r="40085" b="54687"/>
          <a:stretch/>
        </p:blipFill>
        <p:spPr>
          <a:xfrm>
            <a:off x="9988957" y="7078397"/>
            <a:ext cx="7776777" cy="30565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5" name="Add-in 34">
                <a:extLst>
                  <a:ext uri="{FF2B5EF4-FFF2-40B4-BE49-F238E27FC236}">
                    <a16:creationId xmlns:a16="http://schemas.microsoft.com/office/drawing/2014/main" id="{9BED3C32-02AC-687C-4279-58F998A01878}"/>
                  </a:ext>
                </a:extLst>
              </p:cNvPr>
              <p:cNvGraphicFramePr>
                <a:graphicFrameLocks noGrp="1"/>
              </p:cNvGraphicFramePr>
              <p:nvPr>
                <p:extLst>
                  <p:ext uri="{D42A27DB-BD31-4B8C-83A1-F6EECF244321}">
                    <p14:modId xmlns:p14="http://schemas.microsoft.com/office/powerpoint/2010/main" val="1134713596"/>
                  </p:ext>
                </p:extLst>
              </p:nvPr>
            </p:nvGraphicFramePr>
            <p:xfrm>
              <a:off x="522267" y="495300"/>
              <a:ext cx="9358918" cy="6700539"/>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5" name="Add-in 34">
                <a:extLst>
                  <a:ext uri="{FF2B5EF4-FFF2-40B4-BE49-F238E27FC236}">
                    <a16:creationId xmlns:a16="http://schemas.microsoft.com/office/drawing/2014/main" id="{9BED3C32-02AC-687C-4279-58F998A01878}"/>
                  </a:ext>
                </a:extLst>
              </p:cNvPr>
              <p:cNvPicPr>
                <a:picLocks noGrp="1" noRot="1" noChangeAspect="1" noMove="1" noResize="1" noEditPoints="1" noAdjustHandles="1" noChangeArrowheads="1" noChangeShapeType="1"/>
              </p:cNvPicPr>
              <p:nvPr/>
            </p:nvPicPr>
            <p:blipFill>
              <a:blip r:embed="rId6"/>
              <a:stretch>
                <a:fillRect/>
              </a:stretch>
            </p:blipFill>
            <p:spPr>
              <a:xfrm>
                <a:off x="522267" y="495300"/>
                <a:ext cx="9358918" cy="6700539"/>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7000"/>
          </a:schemeClr>
        </a:solidFill>
        <a:effectLst/>
      </p:bgPr>
    </p:bg>
    <p:spTree>
      <p:nvGrpSpPr>
        <p:cNvPr id="1" name=""/>
        <p:cNvGrpSpPr/>
        <p:nvPr/>
      </p:nvGrpSpPr>
      <p:grpSpPr>
        <a:xfrm>
          <a:off x="0" y="0"/>
          <a:ext cx="0" cy="0"/>
          <a:chOff x="0" y="0"/>
          <a:chExt cx="0" cy="0"/>
        </a:xfrm>
      </p:grpSpPr>
      <p:sp>
        <p:nvSpPr>
          <p:cNvPr id="2" name="Freeform 2"/>
          <p:cNvSpPr/>
          <p:nvPr/>
        </p:nvSpPr>
        <p:spPr>
          <a:xfrm>
            <a:off x="-838200" y="-1028700"/>
            <a:ext cx="19099641" cy="113157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381000" y="136937"/>
            <a:ext cx="8877300" cy="6653596"/>
            <a:chOff x="-863600" y="-4479372"/>
            <a:chExt cx="11836399" cy="8871459"/>
          </a:xfrm>
        </p:grpSpPr>
        <p:sp>
          <p:nvSpPr>
            <p:cNvPr id="4" name="TextBox 4"/>
            <p:cNvSpPr txBox="1"/>
            <p:nvPr/>
          </p:nvSpPr>
          <p:spPr>
            <a:xfrm>
              <a:off x="-863600" y="-4479372"/>
              <a:ext cx="11836399" cy="1352336"/>
            </a:xfrm>
            <a:prstGeom prst="rect">
              <a:avLst/>
            </a:prstGeom>
          </p:spPr>
          <p:txBody>
            <a:bodyPr wrap="square" lIns="0" tIns="0" rIns="0" bIns="0" rtlCol="0" anchor="t">
              <a:spAutoFit/>
            </a:bodyPr>
            <a:lstStyle/>
            <a:p>
              <a:pPr algn="l">
                <a:lnSpc>
                  <a:spcPts val="7800"/>
                </a:lnSpc>
              </a:pPr>
              <a:r>
                <a:rPr lang="en-US" sz="7800" dirty="0">
                  <a:solidFill>
                    <a:srgbClr val="F4E7E7"/>
                  </a:solidFill>
                  <a:latin typeface="Telegraf"/>
                </a:rPr>
                <a:t>Customer Analysis</a:t>
              </a:r>
            </a:p>
          </p:txBody>
        </p:sp>
        <p:sp>
          <p:nvSpPr>
            <p:cNvPr id="5" name="TextBox 5"/>
            <p:cNvSpPr txBox="1"/>
            <p:nvPr/>
          </p:nvSpPr>
          <p:spPr>
            <a:xfrm>
              <a:off x="0" y="3838367"/>
              <a:ext cx="8920591" cy="553720"/>
            </a:xfrm>
            <a:prstGeom prst="rect">
              <a:avLst/>
            </a:prstGeom>
          </p:spPr>
          <p:txBody>
            <a:bodyPr lIns="0" tIns="0" rIns="0" bIns="0" rtlCol="0" anchor="t">
              <a:spAutoFit/>
            </a:bodyPr>
            <a:lstStyle/>
            <a:p>
              <a:pPr marL="0" lvl="0" indent="0" algn="l">
                <a:lnSpc>
                  <a:spcPts val="3359"/>
                </a:lnSpc>
                <a:spcBef>
                  <a:spcPct val="0"/>
                </a:spcBef>
              </a:pPr>
              <a:endParaRPr lang="en-US" sz="2400" dirty="0">
                <a:solidFill>
                  <a:srgbClr val="F4E7E7"/>
                </a:solidFill>
                <a:latin typeface="Telegraf"/>
              </a:endParaRPr>
            </a:p>
          </p:txBody>
        </p:sp>
        <p:sp>
          <p:nvSpPr>
            <p:cNvPr id="6" name="Freeform 6"/>
            <p:cNvSpPr/>
            <p:nvPr/>
          </p:nvSpPr>
          <p:spPr>
            <a:xfrm flipH="1">
              <a:off x="0" y="3170188"/>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asvg="http://schemas.microsoft.com/office/drawing/2016/SVG/main" r:embed="rId4"/>
                  </a:ext>
                </a:extLst>
              </a:blip>
              <a:stretch>
                <a:fillRect/>
              </a:stretch>
            </a:blipFill>
          </p:spPr>
        </p:sp>
      </p:grpSp>
      <p:graphicFrame>
        <p:nvGraphicFramePr>
          <p:cNvPr id="7" name="Table 7"/>
          <p:cNvGraphicFramePr>
            <a:graphicFrameLocks noGrp="1"/>
          </p:cNvGraphicFramePr>
          <p:nvPr>
            <p:extLst>
              <p:ext uri="{D42A27DB-BD31-4B8C-83A1-F6EECF244321}">
                <p14:modId xmlns:p14="http://schemas.microsoft.com/office/powerpoint/2010/main" val="370499699"/>
              </p:ext>
            </p:extLst>
          </p:nvPr>
        </p:nvGraphicFramePr>
        <p:xfrm>
          <a:off x="623693" y="1363851"/>
          <a:ext cx="7758307" cy="4755642"/>
        </p:xfrm>
        <a:graphic>
          <a:graphicData uri="http://schemas.openxmlformats.org/drawingml/2006/table">
            <a:tbl>
              <a:tblPr/>
              <a:tblGrid>
                <a:gridCol w="7758307">
                  <a:extLst>
                    <a:ext uri="{9D8B030D-6E8A-4147-A177-3AD203B41FA5}">
                      <a16:colId xmlns:a16="http://schemas.microsoft.com/office/drawing/2014/main" val="20000"/>
                    </a:ext>
                  </a:extLst>
                </a:gridCol>
              </a:tblGrid>
              <a:tr h="1633441">
                <a:tc>
                  <a:txBody>
                    <a:bodyPr/>
                    <a:lstStyle/>
                    <a:p>
                      <a:pPr marL="342900" indent="-342900" algn="l">
                        <a:lnSpc>
                          <a:spcPts val="3079"/>
                        </a:lnSpc>
                        <a:buFont typeface="Wingdings" panose="05000000000000000000" pitchFamily="2" charset="2"/>
                        <a:buChar char="q"/>
                        <a:defRPr/>
                      </a:pPr>
                      <a:r>
                        <a:rPr lang="en-US" sz="3200" dirty="0">
                          <a:solidFill>
                            <a:schemeClr val="bg1"/>
                          </a:solidFill>
                        </a:rPr>
                        <a:t>  Lotus Mart</a:t>
                      </a:r>
                    </a:p>
                    <a:p>
                      <a:pPr marL="342900" indent="-342900" algn="l">
                        <a:lnSpc>
                          <a:spcPts val="3079"/>
                        </a:lnSpc>
                        <a:buFont typeface="Wingdings" panose="05000000000000000000" pitchFamily="2" charset="2"/>
                        <a:buChar char="q"/>
                        <a:defRPr/>
                      </a:pPr>
                      <a:endParaRPr lang="en-US" sz="3200" dirty="0">
                        <a:solidFill>
                          <a:schemeClr val="bg1"/>
                        </a:solidFill>
                      </a:endParaRPr>
                    </a:p>
                    <a:p>
                      <a:pPr marL="342900" indent="-342900" algn="l">
                        <a:lnSpc>
                          <a:spcPts val="3079"/>
                        </a:lnSpc>
                        <a:buFont typeface="Wingdings" panose="05000000000000000000" pitchFamily="2" charset="2"/>
                        <a:buChar char="q"/>
                        <a:defRPr/>
                      </a:pPr>
                      <a:r>
                        <a:rPr lang="en-US" sz="3200" dirty="0">
                          <a:solidFill>
                            <a:schemeClr val="bg1"/>
                          </a:solidFill>
                        </a:rPr>
                        <a:t>  Acclaimed Stores</a:t>
                      </a:r>
                    </a:p>
                    <a:p>
                      <a:pPr marL="342900" indent="-342900" algn="l">
                        <a:lnSpc>
                          <a:spcPts val="3079"/>
                        </a:lnSpc>
                        <a:buFont typeface="Wingdings" panose="05000000000000000000" pitchFamily="2" charset="2"/>
                        <a:buChar char="q"/>
                        <a:defRPr/>
                      </a:pPr>
                      <a:endParaRPr lang="en-US" sz="3200" dirty="0">
                        <a:solidFill>
                          <a:schemeClr val="bg1"/>
                        </a:solidFill>
                      </a:endParaRPr>
                    </a:p>
                    <a:p>
                      <a:pPr marL="342900" indent="-342900" algn="l">
                        <a:lnSpc>
                          <a:spcPts val="3079"/>
                        </a:lnSpc>
                        <a:buFont typeface="Wingdings" panose="05000000000000000000" pitchFamily="2" charset="2"/>
                        <a:buChar char="q"/>
                        <a:defRPr/>
                      </a:pPr>
                      <a:r>
                        <a:rPr lang="en-US" sz="3200" dirty="0">
                          <a:solidFill>
                            <a:schemeClr val="bg1"/>
                          </a:solidFill>
                        </a:rPr>
                        <a:t>  Vijay Stores</a:t>
                      </a:r>
                    </a:p>
                    <a:p>
                      <a:pPr marL="342900" indent="-342900" algn="l">
                        <a:lnSpc>
                          <a:spcPts val="3079"/>
                        </a:lnSpc>
                        <a:buFont typeface="Wingdings" panose="05000000000000000000" pitchFamily="2" charset="2"/>
                        <a:buChar char="q"/>
                        <a:defRPr/>
                      </a:pPr>
                      <a:endParaRPr lang="en-US" sz="3200" dirty="0">
                        <a:solidFill>
                          <a:schemeClr val="bg1"/>
                        </a:solidFill>
                      </a:endParaRPr>
                    </a:p>
                    <a:p>
                      <a:pPr marL="342900" indent="-342900" algn="l">
                        <a:lnSpc>
                          <a:spcPts val="3079"/>
                        </a:lnSpc>
                        <a:buFont typeface="Wingdings" panose="05000000000000000000" pitchFamily="2" charset="2"/>
                        <a:buChar char="q"/>
                        <a:defRPr/>
                      </a:pPr>
                      <a:r>
                        <a:rPr lang="en-US" sz="3200" dirty="0">
                          <a:solidFill>
                            <a:schemeClr val="bg1"/>
                          </a:solidFill>
                        </a:rPr>
                        <a:t>  Rel Fresh</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7713">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7713">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7713">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7713">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Freeform 13"/>
          <p:cNvSpPr/>
          <p:nvPr/>
        </p:nvSpPr>
        <p:spPr>
          <a:xfrm rot="-990888" flipV="1">
            <a:off x="507868" y="-1653295"/>
            <a:ext cx="10372410" cy="3752926"/>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sp>
      <p:sp>
        <p:nvSpPr>
          <p:cNvPr id="15" name="Freeform 15"/>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asvg="http://schemas.microsoft.com/office/drawing/2016/SVG/main" r:embed="rId8"/>
                </a:ext>
              </a:extLst>
            </a:blip>
            <a:stretch>
              <a:fillRect/>
            </a:stretch>
          </a:blipFill>
        </p:spPr>
      </p:sp>
      <p:sp>
        <p:nvSpPr>
          <p:cNvPr id="19" name="TextBox 18">
            <a:extLst>
              <a:ext uri="{FF2B5EF4-FFF2-40B4-BE49-F238E27FC236}">
                <a16:creationId xmlns:a16="http://schemas.microsoft.com/office/drawing/2014/main" id="{1992292F-3758-10FF-047F-6317C586ED42}"/>
              </a:ext>
            </a:extLst>
          </p:cNvPr>
          <p:cNvSpPr txBox="1"/>
          <p:nvPr/>
        </p:nvSpPr>
        <p:spPr>
          <a:xfrm>
            <a:off x="485006" y="5242330"/>
            <a:ext cx="5791200" cy="1754326"/>
          </a:xfrm>
          <a:prstGeom prst="rect">
            <a:avLst/>
          </a:prstGeom>
          <a:noFill/>
        </p:spPr>
        <p:txBody>
          <a:bodyPr wrap="square" rtlCol="0">
            <a:spAutoFit/>
          </a:bodyPr>
          <a:lstStyle/>
          <a:p>
            <a:pPr algn="ctr"/>
            <a:r>
              <a:rPr lang="en-US" sz="3600" dirty="0">
                <a:solidFill>
                  <a:srgbClr val="C00000"/>
                </a:solidFill>
              </a:rPr>
              <a:t>Atliq Marts service is not reasonable even though these customers place large orders</a:t>
            </a:r>
            <a:endParaRPr lang="en-IN" sz="3600" dirty="0">
              <a:solidFill>
                <a:srgbClr val="C00000"/>
              </a:solidFill>
            </a:endParaRPr>
          </a:p>
        </p:txBody>
      </p:sp>
      <p:pic>
        <p:nvPicPr>
          <p:cNvPr id="21" name="Picture 20">
            <a:extLst>
              <a:ext uri="{FF2B5EF4-FFF2-40B4-BE49-F238E27FC236}">
                <a16:creationId xmlns:a16="http://schemas.microsoft.com/office/drawing/2014/main" id="{8AD9A375-F75F-1392-1195-B8ACE88E1ECD}"/>
              </a:ext>
            </a:extLst>
          </p:cNvPr>
          <p:cNvPicPr>
            <a:picLocks noChangeAspect="1"/>
          </p:cNvPicPr>
          <p:nvPr/>
        </p:nvPicPr>
        <p:blipFill rotWithShape="1">
          <a:blip r:embed="rId9">
            <a:extLst>
              <a:ext uri="{28A0092B-C50C-407E-A947-70E740481C1C}">
                <a14:useLocalDpi xmlns:a14="http://schemas.microsoft.com/office/drawing/2010/main" val="0"/>
              </a:ext>
            </a:extLst>
          </a:blip>
          <a:srcRect l="499" t="10891" r="3032" b="8866"/>
          <a:stretch/>
        </p:blipFill>
        <p:spPr>
          <a:xfrm>
            <a:off x="7599412" y="1654778"/>
            <a:ext cx="9012188" cy="52532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EC306F90-8B95-4AF9-A2CD-08367263C089}">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000000&quot;"/>
    <we:property name="bookmark" value="&quot;H4sIAAAAAAAAA+1abU/bSBD+K5GlU78EtLbXb/1GKdGhowcqEadThaJ9GScuGzu3tqE5xH+/2bUNTUgJFygKbfnk7M7OPM/M7Ox4zbUjs3Km2PxPNgXnrfOuKC6mTF/0XKfv5M0YyIC7YZJKn0sqQxrS2MwWsyor8tJ5e+1UTI+hOsvKmimjCAc/nfcdptQJG5tfKVMl9J0Z6LLImcr+hUYYpypdw03fgS8zVWhmVJ5WrAKj9hLF8TdCcHd9tMhElV3CKYiqGSVhSsMo5VKKII4YE6EIUKxsBCyylSJGtTW/X+QVy3I0Y8a461I/TYgrfEqSxAUJoRlPM1V1IvODLzON7JDzfGacs49Yx4XOBFOOZaGhbEBfO/uFqqf26WBh/LSotYCPkNqpvMqqOWqS2XQkDfMbdMeJLtBZdvwK4GKUF3Z4Ulzta0Ah6bwlN+c4Umb5WLXevCM2bMCVKhOgTaz4Z3SKpTAFjJV5QFvMMpk1tjJo5gtpp8ESvXaOMiTf6D5jqjZq37zHFbK4yt8gKPw7N9Ca4CDuz1+5364orZXndgYaxSkhPSY9SRiJSEIY5xLitTHbk5csF+jD5YD9niFVLSbzI7gEdR/r7fz9qQ7jGdNZk8WW10Z82714q8pZcMF0Oh3N51bwKzzOe1zduxsw0y0L529gekX69B+VxD+oTz7g1p+89j31g8amy9cflmCXfOfNwcfysjv2mrjqQtmnLtZ4liqztJn9pwY9R7xWosO526DYvcW4u2h/1zoVFWUlVmLFZqXJd3P44pAES/sPmG9Sq48KrBvG2pBxBSNsF5jHaLDjhpzsUEb8ncRjyU6acBl7LiV+4C6X9TbiFt5JlucdNpMDm9FtXPwNvos2UEgXRWU4dZ7o9lheK4WHzCRTUkNufbMs8mnldvaI5x11jIbFGOvJrbl2c3PG09DziE+FyxMKaejTF243RF1WxdQYW4qHMDLPXRzHkDduulcfG8qLT2dd8+f1nYEupnZZuxHNyf0NIn2ngUKM6/+agIY2o3OZVa1DDpec9D+SvisiCGG1y9DqbWasTo03e5MpSMaZNKX+/Lwp9nbl1rdk6xKmacpiF0ByKmjkAhGpF0ZPaco+ACtr/ejCnSLrUaElGhqx8VjDeEUbOSwqpo6t0CZpLpiWC0mOC6zJd3NL6X2mu5cUzN6DF6bTBF8KQXgSpzGJIfQDmkaxfZt5kFg2xfe1RWZGVxhRTiORsiB03UBgt03l5gHda2m0Pw+eUMQe5Z3DgR0Z1HkbE/LCId8Gwu2Zg29JggGmhUcEcRMG6fozZ2sCeTz8yQK5inATSJARFUxEAY9ZmsTc82N4TYE8HIx+uliu5NyEMyLARUhIHIEXSuCxR6Kt6QXbiZG9DnzoGuG5jnADBzsgWZugLqE5M8SgN8iU6n3s3Py9AT2y6v62PWCOh1sF5uV9M1JZDvey5+hw8HEVkrWVpjKvtgdf7rdGKee+8JM4lAF1vcCjHt/2t7jtcfuv0vGrdGxWOjbfsG6acs/1CI8okT5NgyRiW7Nhn37Ufpe2ZvWuPsxHg1qp9X3cdsE+znvDrHXv64PdO8x7r9Hr9oqi99WVyx32YIPtbWycVkxcgGxw7hdTXuxPmK626oVgE2eYm8CVV3dtFZo/++XdUtlpbvEodjXEoxSCMATipRAHyWsplK/qK953jyQwEctI+ClEMmYgfPA8o/NBDzGL9V1dVfZ719IpGiVh5IvA44GLyoBEoVx/u/iwSkmIy0HKWPrCJZIyHqVPUmm1ropvUVfljAk4YTmsiLP9IidBrom1/Z8WxxpBSBm2G2sWmK8/t2lxc/MfPAAjq3sjAAA=&quot;"/>
    <we:property name="creatorSessionId" value="&quot;e41b5f9a-0c99-487d-9029-d4d58fe38f1a&quot;"/>
    <we:property name="creatorTenantId" value="&quot;6fd9f056-1dbc-4145-bb16-dc95d20b9d20&quot;"/>
    <we:property name="creatorUserId" value="&quot;1003200245056AC5&quot;"/>
    <we:property name="datasetId" value="&quot;04042c9f-5047-4982-84c3-b94368842933&quot;"/>
    <we:property name="embedUrl" value="&quot;/reportEmbed?reportId=fcc697b6-4303-47ef-85bd-fdbed41ff73f&amp;config=eyJjbHVzdGVyVXJsIjoiaHR0cHM6Ly9XQUJJLVNPVVRILUVBU1QtQVNJQS1yZWRpcmVjdC5hbmFseXNpcy53aW5kb3dzLm5ldCIsImVtYmVkRmVhdHVyZXMiOnsidXNhZ2VNZXRyaWNzVk5leHQiOnRydWV9fQ%3D%3D&amp;disableSensitivityBanner=true&quot;"/>
    <we:property name="initialStateBookmark" value="&quot;H4sIAAAAAAAAA+1Z207kOBD9lVak1by0Vk7iXMwbV+1quC0gXlaoVbErTQYn6XUchh7U/762E2BoGhg1l+0ZlidSZVfVqVOuVNzXniiaiYTpPpTorXkbdX1RgroY+N7Qq3rZwcHnvfWjz6P99b1tI64nuqirxlu79jSoMerTomlBWgtG+PfZ0AMpD2Fsn3KQDQ69CaqmrkAW37BbbFRatTgbeng1kbUCa/JYg0Zr9tIsN8/Gt/97aDwC18UlHiPXnTQmVIgoCPwsQAwzkQZBbJY13QIX2cIl1rRzv1lXGorKuLGykNGYCR6lQR4y5vvEbLHyvJC6X5JNt68myqAzmKcTm5VNE+u4VgUH6TkUCpsu6Gtvs5Zt6f7bvic/rlvF8Qhzp6p0oafGkijKEW8bXZfW2czk5FDVJmNOeaMYOTKs8rz+uqnQeBfeGpmdGUlTVGPZJ/YO40kXZyMLjsrSln0x+XFojL2xQyhAgwM16TwW2Olr4dToMF97u4XJQ2f7FGRrzX7aMjtE/bX6ZIIyf2c2tI4nE/2X75hwOxrn5Q3zYvybBakISYo8gZj7hEeYRXn6zkwKW8NzwZZlOZpOV529WglUG1NncatQN6fNH85hf+WczM7eonCedNkVC6RhhL5A8EVGgyhhIJ4/9uviEipu2HuPM1+IVa+Z/+LEu6x0FAoWA8kZxTgSnNA0T/JgZTq3XfM/fXPp6HhjObCARMA5oykLMaeYLX/01sdjhWPQ/eNLulVuMjJyjXAkzXzwAEWn+qdndqet+iZJliCagxL3aH68BwfzPXg1IHdFlAcBECYYSwhNkohEKc1/CjIFSlP9avqx+HwadUcpM/008xMaZUkWxzQO/JgtT+keQtMqfC0A+3U12OpAoBj81UK38Z0Zey9QHSEiFz6lNKE+zULEJE1DeOcXnXnjiNamaS7yXv7YB8rw1evjqWBOLSwc7BRSDo5uRsC3Dug5bnf/3Dn6bZn61JBJ3L66X6LWDo8DSGKRRjSLecSAxEjs7ietFaX5Jn9oKyOUcc5JnpDUJ5j5eUR/mdJamb662rGf1Brk4MAuaOZij5bpq9JMgbaRdVFunoPSv8Cb8ZF5uT8L0yUn5h8s/m5w5gA0ZpnIo5DlAQEeQvxTzFqPTZELymv4Q13mj8J84Sh+Pt3FS5QPw7zVP1TdhHUKquguHh2kF0Ht709vTXoL0E8kcCyx0ne3E99F6W0Z4eBOYNU9Nm+vrvT5ch3wQ+VpCxbNgavVaw+qwUnRv89e9sFhzR9r4Be3jbYus3pht32+cX2oOrk5T11TNeN0yClnaR4lUYAEKYbPTlPg8rjRau2CmxuqIAtDDCnzRRKnnDD7EfVCk2FASZJAGie+yJiIc8LZi0w6q4sumepWNxOT2kOocMFlkzk5UAlbo09eOLmffjznxIRUmEn2mQ32B6Hbu6nZ7F93EzgrmxoAAA==&quot;"/>
    <we:property name="isFiltersActionButtonVisible" value="true"/>
    <we:property name="isVisualContainerHeaderHidden" value="false"/>
    <we:property name="pageDisplayName" value="&quot;KPI Trends&quot;"/>
    <we:property name="pageName" value="&quot;06f467fbddc587aac6c5&quot;"/>
    <we:property name="reportEmbeddedTime" value="&quot;2024-06-24T18:22:26.994Z&quot;"/>
    <we:property name="reportName" value="&quot;atliq3&quot;"/>
    <we:property name="reportState" value="&quot;CONNECTED&quot;"/>
    <we:property name="reportUrl" value="&quot;/groups/me/reports/fcc697b6-4303-47ef-85bd-fdbed41ff73f/06f467fbddc587aac6c5?bookmarkGuid=d1c0a37c-199d-46c6-ae46-f8c9e6e70955&amp;bookmarkUsage=1&amp;ctid=6fd9f056-1dbc-4145-bb16-dc95d20b9d20&amp;fromEntryPoint=export&amp;pbi_source=storytelling_addin&quot;"/>
    <we:property name="slideshowRefreshInterval" value="{&quot;isEnabled&quot;:true,&quot;userInterval&quot;:30,&quot;userUnits&quot;:1000}"/>
  </we:properties>
  <we:bindings/>
  <we:snapshot xmlns:r="http://schemas.openxmlformats.org/officeDocument/2006/relationships"/>
</we:webextension>
</file>

<file path=ppt/webextensions/webextension2.xml><?xml version="1.0" encoding="utf-8"?>
<we:webextension xmlns:we="http://schemas.microsoft.com/office/webextensions/webextension/2010/11" id="{806B51F9-9BF2-4D07-8251-5B2F6AAD1981}">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000000&quot;"/>
    <we:property name="bookmark" value="&quot;H4sIAAAAAAAAA+1ZWU/cSBD+K5GlKC8Dcvts5y0Bshst2aANYrWK0KjcXZ5x8DHbtiETxH/f6m7PAIMJMLCEHDzh6uo6vvq6+phTR+bNrID5n1Ci89J5XddHJaijZ8wZOZWVuRD5PHQBwXN9JjHmQUKj9azN66pxXp46LagJtgd500GhDZHwoxNJxn3P4y5AiuhynnBwDkcOFMUeTLROBkWDI2eGqqkrKPIvaE3QUKs6PBs5+HlW1Aq0ow8ttKidHZM6fVNgbNOnOEC0+TF+QNFaKURuAgyEzHiaxEnqecwjtcYqmHgHVbRp436rrlrIK3KjZSgZSunFWewF3GdR5KMJI8uLtldJ5zufZ4pyJiTmMw3ZK3kMlUDpmBQUNjbiU+f3HBUoMZ3v4jEWWrIzPH51aE/VhFQ7PwCVW0TqTgm8qmjlf2Fmhqo2b8ka1bkcSw3hGeHaV3tpiuJcmCdxWZbj+dwoXojH2abZz84FerjPwvkHQRnBtD7ZUkiK0nnpno2WgGyRaFKrXEDxs2Dyjmg0HQDlkCRNXk2Knu3nxNu3WDVFLlDpFZZ+ItIaipVIK0z/Q+GCYdrMxpajHa+lGUZDxFNnNydyWtsHUHTa7IttmiHrk+oFBUV/hzo0u3goz08XloeZ0RgvP2htFnz9YRNckO/QNlGomkULtXVVdWG7dF9r6suFnmpH/+1QzSleo7GIc9NGsbmMcfOy/00DKhnKm626KGDWaL7rRk4iiSbtP3BuPZBGV1a3hWq3pr6hve1DWuAYZQgeBOEGi1J3IwDX30g8SDayJJXcY4Hrh8ygcQHCvuImvL28qhaxaQ6sl66F+Jp8L/sgJVXXrc5pgcRijVVdUYwcMc0LqbAy2KyqfBxczp7rebuLjPbrCfWTpbt+cWdBwlKkfcsPuGBZKlIR3bh1fa1T361qGknRNW1damcr9RBa56Gb4wQrC9OV/mhTvvzfweIg4Y2cN6ouzbR+Ieqd+5pERo4NxdXQ/z1FhT2jK5m3PSBvV0C6A+kXTYRCGIaMvC6ZMUyNF6+mJUpIQepWf3hom72Z+cjbx8MTRicycqIokiEPmJdkgc/CIJWefGRmL1v3hRhPEI/GVf29b/oPDYatGQdgsWDcZX6MEWSZiIMn0436gbG58nztIHvtyf4dQtOpW+/+GRVhXCtJwYxhMlE4GYBwv26heG+U1uFUqxBLmF0i1XXl/03V3ezB1+wKrJYIqZcmPAs5Ao8zj3HBg5sX77W4v+rB6z937kkRe5Vt+tKsJpRXGe3XvdJzM/qmq/qbJ3syvHn75vl6JL4bXnfk8DoUPprll+lrzjVJJjwZR8xzmXTDMMjSexDo/yjA+/21S/CofKYjbF7ig/L56VOIPrSt13NDj+1cLZ6O6By482jUsFtx6gVCJrQpchkkrhu4wk+eGpV/EfkXka8lhqXx4Fvv2jT+dm8y54mPi7zC5hZvMzSDSjSWWNChSs3Pj8K3fKnZhqF78OOur8G0V3n77MJB9HxthWsQWfvYmoJqb0lntkrnn5Ag+vI+eHDvb0jzb/xc+82AsXcK14cklhyCIIlCX0AccfG9XC5/8LeBO94OAybR9T0OEcRJzCD0YqZtfhWhvARC48pFwc0kQxQeppxJnwcQxuJGW2Dyft21rSHs6t1DhhBmdH114xTog2epd0+TLjKBfsqEGwiOmAXA0nuZNFaHuFJ3bTMDgXtQ4QBnzA8FEuUNvDE/2zrGCYWUp8VNRNOP0kuKnZ39B0vVnGZ0HgAA&quot;"/>
    <we:property name="creatorSessionId" value="&quot;23f50393-a923-4c4a-bfa6-f17e3b35ef1b&quot;"/>
    <we:property name="creatorTenantId" value="&quot;6fd9f056-1dbc-4145-bb16-dc95d20b9d20&quot;"/>
    <we:property name="creatorUserId" value="&quot;1003200245056AC5&quot;"/>
    <we:property name="datasetId" value="&quot;04042c9f-5047-4982-84c3-b94368842933&quot;"/>
    <we:property name="embedUrl" value="&quot;/reportEmbed?reportId=fcc697b6-4303-47ef-85bd-fdbed41ff73f&amp;config=eyJjbHVzdGVyVXJsIjoiaHR0cHM6Ly9XQUJJLVNPVVRILUVBU1QtQVNJQS1yZWRpcmVjdC5hbmFseXNpcy53aW5kb3dzLm5ldCIsImVtYmVkRmVhdHVyZXMiOnsidXNhZ2VNZXRyaWNzVk5leHQiOnRydWV9fQ%3D%3D&amp;disableSensitivityBanner=true&quot;"/>
    <we:property name="initialStateBookmark" value="&quot;H4sIAAAAAAAAA+1aXU8bOxD9K9FKV30B5PV+941S0EWFgiBCuqpQ5I/ZsMVZ53p3KSniv9+xd5eWkEtQoFVoy1My9s6cM8cezzrceLKoporNPrIJeG+9d1pfTpi5HPjehld2tqOjD4fbJx9GH7cPd9Gsp3Why8p7e+PVzIyhPiuqhinrAY2fzjc8ptQxG9tvOVMVbHhTMJUumSq+QjsZh2rTwO2GB9dTpQ2zLk9rVoN1e4XT8TvG9rcCjMhEXVzBKYi6tZI4D+Mk51KKKE0YE7GIcFrVTnDIFk6xrl34HV3WrCgxjLVx3w+DPCO+CEKSZT5IiK09L1TdT5ntXk8NskPOs6nNyg5iHWtTCKY8x8JA1YK+8Xa0aibu0+49+6lujIATyN1QWRf1DD3JYjKSlvktpuPYaEyWs38BuByV2pkv9JcdAzhJem/J7TlaqqIcqy6b34gNW3CVKgQYqxX/jElxFCaAWtkPGIs5JtM2VgHtuJZuGBzRG++gQPKt7zOmGuv2zXt8Quov5RsEhX/nFlorDuL+/F363ROVi/LSycCgOCQkZZJKwkhCMsI4l5Au1WxbXrFSYA7nBfu7QKpGXMwO4ArUQ6x34w+HeoxnzBTtKna8VuLbbcI7V969FEwmk9Fs5iZ+h8d7j08PvhnscMfC+weYWbB8Np60iH/RnBzi1r947XvqF9WmX6+/LMF+8Z23Bx8rq/7Ya3U1WrlPvdZ4lir7aDv6bwNmhnjdjB7nVoti6w7j1v34Wy6p6KiosBIrNq3sereHL5okONofYLZKrT7QWDdstCHjCkYgI0ZZGG36MSebISPBZkZZtplnXKbUD0kQ+fNlvVPcwTsuyrLHZtfAanTbFP8P3/sxcJLRurac+kz0e6xslMJD5qJQ0kDpcjM/5dPC7UwJpQc9o6EeYz25C9dtbs54HlNKglD4PAshj4PwJ7cboqlqPbHB5vQQds4rL44vn4625Uh9AMlDESY+EJHTOHlOy3EIrGrMk8tSjqxH2kgMNGLjsYHxgiZpqGumjtykVUQUzMh7EuIDLuS7maP0vjB9C0435lD/eDqt+FIIwrM0T0kKcRCFeZK6Xv1RYsUE30buM7O+4iTkYSJyFsW+HwnsJUO5uqDbHY3u6+4ztuiTsrO/5yx7TdlpQn6y5OtAuKuo+A4gGOCyoEQQP2OQL6+oayPk0fA3E3IR4VZIkEkomEginrI8SzkNUnhNQu7vjX47LRdybuVMCHARE5ImQGMJPKUkWZtOpxsYuVuux16SX+oIt3CwA5KNFXUOzZklBoO9QqnBSZ/mHw3oiVX3r/UBczRcKzA/PzcjVZTwYPUc7O+dLEKytNLU9sVt9/pha5RzHoggS2MZhT6NaEj5ur+jrE/a/5SOP6VjtdKx+ob185xTnxKehEQGYR5lCVubDfv8o/aHtDWLd/V+OdprlFrex60X7KNyMCy69L4+2IP9cvAas+6uKAbfXbl8wx6tsL1tjNOaiUuQLc4dPeF654KZeq1eCFZJhr0SXXh111Wh2Ytf3s2VnfYWL8SuhtAwhCiOgdAc0ih7LYXyt72GXagkMJHKRAQ5JDJlIAKg1Pp8NEPMYX3X1LX7NWfuFE2yOAlERHnkozMgSSyX3y4+7lIS4nOQMpWB8IkMGU/yZ7l0Xhfpq5u6mjIBx6yEBTq735skyCVau//Y8FwQhFRgu7HkAfvbxt2yuL39DxUHsMJSIgAA&quot;"/>
    <we:property name="isFiltersActionButtonVisible" value="true"/>
    <we:property name="isFooterCollapsed" value="true"/>
    <we:property name="isVisualContainerHeaderHidden" value="false"/>
    <we:property name="pageDisplayName" value="&quot;Customer Performance&quot;"/>
    <we:property name="pageName" value="&quot;a609a1acdf8b979b2212&quot;"/>
    <we:property name="reportEmbeddedTime" value="&quot;2024-06-24T19:10:06.645Z&quot;"/>
    <we:property name="reportName" value="&quot;atliq3&quot;"/>
    <we:property name="reportState" value="&quot;CONNECTED&quot;"/>
    <we:property name="reportUrl" value="&quot;/groups/me/reports/fcc697b6-4303-47ef-85bd-fdbed41ff73f/a609a1acdf8b979b2212?bookmarkGuid=711647b3-245c-4098-bc3c-87aa6def06bc&amp;bookmarkUsage=1&amp;ctid=6fd9f056-1dbc-4145-bb16-dc95d20b9d20&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186</TotalTime>
  <Words>626</Words>
  <Application>Microsoft Office PowerPoint</Application>
  <PresentationFormat>Custom</PresentationFormat>
  <Paragraphs>71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Telegraf</vt:lpstr>
      <vt:lpstr>Wingdings</vt:lpstr>
      <vt:lpstr>Canva Sans Bold</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Black Red Abstract Tech Style</dc:title>
  <dc:creator>hp</dc:creator>
  <cp:lastModifiedBy>atharva tiwari</cp:lastModifiedBy>
  <cp:revision>4</cp:revision>
  <dcterms:created xsi:type="dcterms:W3CDTF">2006-08-16T00:00:00Z</dcterms:created>
  <dcterms:modified xsi:type="dcterms:W3CDTF">2024-06-29T10:34:13Z</dcterms:modified>
  <dc:identifier>DAGIZwD3Dfs</dc:identifier>
</cp:coreProperties>
</file>